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40" r:id="rId1"/>
  </p:sldMasterIdLst>
  <p:notesMasterIdLst>
    <p:notesMasterId r:id="rId60"/>
  </p:notesMasterIdLst>
  <p:sldIdLst>
    <p:sldId id="309" r:id="rId2"/>
    <p:sldId id="364" r:id="rId3"/>
    <p:sldId id="352" r:id="rId4"/>
    <p:sldId id="354" r:id="rId5"/>
    <p:sldId id="353" r:id="rId6"/>
    <p:sldId id="355" r:id="rId7"/>
    <p:sldId id="365" r:id="rId8"/>
    <p:sldId id="356" r:id="rId9"/>
    <p:sldId id="366" r:id="rId10"/>
    <p:sldId id="357" r:id="rId11"/>
    <p:sldId id="358" r:id="rId12"/>
    <p:sldId id="359" r:id="rId13"/>
    <p:sldId id="360" r:id="rId14"/>
    <p:sldId id="361" r:id="rId15"/>
    <p:sldId id="362" r:id="rId16"/>
    <p:sldId id="329" r:id="rId17"/>
    <p:sldId id="330" r:id="rId18"/>
    <p:sldId id="368" r:id="rId19"/>
    <p:sldId id="331" r:id="rId20"/>
    <p:sldId id="369" r:id="rId21"/>
    <p:sldId id="332" r:id="rId22"/>
    <p:sldId id="333" r:id="rId23"/>
    <p:sldId id="363" r:id="rId24"/>
    <p:sldId id="370" r:id="rId25"/>
    <p:sldId id="339" r:id="rId26"/>
    <p:sldId id="337" r:id="rId27"/>
    <p:sldId id="345" r:id="rId28"/>
    <p:sldId id="341" r:id="rId29"/>
    <p:sldId id="342" r:id="rId30"/>
    <p:sldId id="343" r:id="rId31"/>
    <p:sldId id="335" r:id="rId32"/>
    <p:sldId id="291" r:id="rId33"/>
    <p:sldId id="283" r:id="rId34"/>
    <p:sldId id="284" r:id="rId35"/>
    <p:sldId id="285" r:id="rId36"/>
    <p:sldId id="286" r:id="rId37"/>
    <p:sldId id="287" r:id="rId38"/>
    <p:sldId id="288" r:id="rId39"/>
    <p:sldId id="289" r:id="rId40"/>
    <p:sldId id="290" r:id="rId41"/>
    <p:sldId id="301" r:id="rId42"/>
    <p:sldId id="302" r:id="rId43"/>
    <p:sldId id="303" r:id="rId44"/>
    <p:sldId id="304" r:id="rId45"/>
    <p:sldId id="292" r:id="rId46"/>
    <p:sldId id="293" r:id="rId47"/>
    <p:sldId id="294" r:id="rId48"/>
    <p:sldId id="295" r:id="rId49"/>
    <p:sldId id="296" r:id="rId50"/>
    <p:sldId id="297" r:id="rId51"/>
    <p:sldId id="298" r:id="rId52"/>
    <p:sldId id="299" r:id="rId53"/>
    <p:sldId id="300" r:id="rId54"/>
    <p:sldId id="305" r:id="rId55"/>
    <p:sldId id="306" r:id="rId56"/>
    <p:sldId id="307" r:id="rId57"/>
    <p:sldId id="308" r:id="rId58"/>
    <p:sldId id="282" r:id="rId5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60093"/>
    <a:srgbClr val="A61A95"/>
    <a:srgbClr val="CC3300"/>
    <a:srgbClr val="66FF99"/>
    <a:srgbClr val="9900FF"/>
    <a:srgbClr val="FF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54" d="100"/>
          <a:sy n="54" d="100"/>
        </p:scale>
        <p:origin x="-1142" y="-77"/>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2B2992-41DB-43DF-AE08-5A1E43FD5B6C}" type="datetimeFigureOut">
              <a:rPr lang="ru-RU" smtClean="0"/>
              <a:t>11.12.2016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9E9CC-6748-4109-A93A-A79536E540FA}"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2F9E9CC-6748-4109-A93A-A79536E540FA}" type="slidenum">
              <a:rPr lang="ru-RU" smtClean="0"/>
              <a:t>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76B7782-E2C0-435E-A1B9-96ECA62E5778}" type="datetimeFigureOut">
              <a:rPr lang="ru-RU" smtClean="0"/>
              <a:pPr/>
              <a:t>11.12.2016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3C585-178D-408A-A505-2EE1B9C3F38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B7782-E2C0-435E-A1B9-96ECA62E5778}" type="datetimeFigureOut">
              <a:rPr lang="ru-RU" smtClean="0"/>
              <a:pPr/>
              <a:t>11.12.2016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3C585-178D-408A-A505-2EE1B9C3F38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__________Microsoft_Office_Excel4.xls"/><Relationship Id="rId2" Type="http://schemas.openxmlformats.org/officeDocument/2006/relationships/slideLayout" Target="../slideLayouts/slideLayout6.xml"/><Relationship Id="rId1" Type="http://schemas.openxmlformats.org/officeDocument/2006/relationships/vmlDrawing" Target="../drawings/vmlDrawing4.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__________Microsoft_Office_Excel5.xls"/><Relationship Id="rId2" Type="http://schemas.openxmlformats.org/officeDocument/2006/relationships/slideLayout" Target="../slideLayouts/slideLayout6.xml"/><Relationship Id="rId1" Type="http://schemas.openxmlformats.org/officeDocument/2006/relationships/vmlDrawing" Target="../drawings/vmlDrawing5.vml"/></Relationships>
</file>

<file path=ppt/slides/_rels/slide12.xml.rels><?xml version="1.0" encoding="UTF-8" standalone="yes"?>
<Relationships xmlns="http://schemas.openxmlformats.org/package/2006/relationships"><Relationship Id="rId3" Type="http://schemas.openxmlformats.org/officeDocument/2006/relationships/oleObject" Target="../embeddings/__________Microsoft_Office_Excel6.xls"/><Relationship Id="rId2" Type="http://schemas.openxmlformats.org/officeDocument/2006/relationships/slideLayout" Target="../slideLayouts/slideLayout6.xml"/><Relationship Id="rId1" Type="http://schemas.openxmlformats.org/officeDocument/2006/relationships/vmlDrawing" Target="../drawings/vmlDrawing6.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__________Microsoft_Office_Excel7.xls"/><Relationship Id="rId2" Type="http://schemas.openxmlformats.org/officeDocument/2006/relationships/slideLayout" Target="../slideLayouts/slideLayout6.xml"/><Relationship Id="rId1" Type="http://schemas.openxmlformats.org/officeDocument/2006/relationships/vmlDrawing" Target="../drawings/vmlDrawing7.vml"/></Relationships>
</file>

<file path=ppt/slides/_rels/slide14.xml.rels><?xml version="1.0" encoding="UTF-8" standalone="yes"?>
<Relationships xmlns="http://schemas.openxmlformats.org/package/2006/relationships"><Relationship Id="rId3" Type="http://schemas.openxmlformats.org/officeDocument/2006/relationships/oleObject" Target="../embeddings/__________Microsoft_Office_Excel8.xls"/><Relationship Id="rId2" Type="http://schemas.openxmlformats.org/officeDocument/2006/relationships/slideLayout" Target="../slideLayouts/slideLayout6.xml"/><Relationship Id="rId1" Type="http://schemas.openxmlformats.org/officeDocument/2006/relationships/vmlDrawing" Target="../drawings/vmlDrawing8.v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__________Microsoft_Office_Excel9.xls"/><Relationship Id="rId2" Type="http://schemas.openxmlformats.org/officeDocument/2006/relationships/slideLayout" Target="../slideLayouts/slideLayout6.xml"/><Relationship Id="rId1" Type="http://schemas.openxmlformats.org/officeDocument/2006/relationships/vmlDrawing" Target="../drawings/vmlDrawing9.vml"/></Relationships>
</file>

<file path=ppt/slides/_rels/slide17.xml.rels><?xml version="1.0" encoding="UTF-8" standalone="yes"?>
<Relationships xmlns="http://schemas.openxmlformats.org/package/2006/relationships"><Relationship Id="rId3" Type="http://schemas.openxmlformats.org/officeDocument/2006/relationships/oleObject" Target="../embeddings/__________Microsoft_Office_Excel10.xls"/><Relationship Id="rId2" Type="http://schemas.openxmlformats.org/officeDocument/2006/relationships/slideLayout" Target="../slideLayouts/slideLayout6.xml"/><Relationship Id="rId1" Type="http://schemas.openxmlformats.org/officeDocument/2006/relationships/vmlDrawing" Target="../drawings/vmlDrawing10.v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__________Microsoft_Office_Excel11.xls"/><Relationship Id="rId2" Type="http://schemas.openxmlformats.org/officeDocument/2006/relationships/slideLayout" Target="../slideLayouts/slideLayout6.xml"/><Relationship Id="rId1" Type="http://schemas.openxmlformats.org/officeDocument/2006/relationships/vmlDrawing" Target="../drawings/vmlDrawing11.v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__________Microsoft_Office_Excel12.xls"/><Relationship Id="rId2" Type="http://schemas.openxmlformats.org/officeDocument/2006/relationships/slideLayout" Target="../slideLayouts/slideLayout6.xml"/><Relationship Id="rId1" Type="http://schemas.openxmlformats.org/officeDocument/2006/relationships/vmlDrawing" Target="../drawings/vmlDrawing12.vml"/></Relationships>
</file>

<file path=ppt/slides/_rels/slide22.xml.rels><?xml version="1.0" encoding="UTF-8" standalone="yes"?>
<Relationships xmlns="http://schemas.openxmlformats.org/package/2006/relationships"><Relationship Id="rId3" Type="http://schemas.openxmlformats.org/officeDocument/2006/relationships/oleObject" Target="../embeddings/__________Microsoft_Office_Excel13.xls"/><Relationship Id="rId2" Type="http://schemas.openxmlformats.org/officeDocument/2006/relationships/slideLayout" Target="../slideLayouts/slideLayout6.xml"/><Relationship Id="rId1" Type="http://schemas.openxmlformats.org/officeDocument/2006/relationships/vmlDrawing" Target="../drawings/vmlDrawing13.vml"/></Relationships>
</file>

<file path=ppt/slides/_rels/slide23.xml.rels><?xml version="1.0" encoding="UTF-8" standalone="yes"?>
<Relationships xmlns="http://schemas.openxmlformats.org/package/2006/relationships"><Relationship Id="rId3" Type="http://schemas.openxmlformats.org/officeDocument/2006/relationships/oleObject" Target="../embeddings/__________Microsoft_Office_Excel14.xls"/><Relationship Id="rId2" Type="http://schemas.openxmlformats.org/officeDocument/2006/relationships/slideLayout" Target="../slideLayouts/slideLayout6.xml"/><Relationship Id="rId1" Type="http://schemas.openxmlformats.org/officeDocument/2006/relationships/vmlDrawing" Target="../drawings/vmlDrawing14.v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__________Microsoft_Office_Excel1.xls"/></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__________Microsoft_Office_Excel2.xls"/><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oleObject" Target="../embeddings/__________Microsoft_Office_Excel3.xls"/><Relationship Id="rId2" Type="http://schemas.openxmlformats.org/officeDocument/2006/relationships/slideLayout" Target="../slideLayouts/slideLayout6.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395536" y="476672"/>
            <a:ext cx="8229600" cy="3582990"/>
          </a:xfrm>
        </p:spPr>
        <p:txBody>
          <a:bodyPr>
            <a:noAutofit/>
          </a:bodyPr>
          <a:lstStyle/>
          <a:p>
            <a:r>
              <a:rPr lang="ru-RU" sz="3200" b="1" dirty="0" smtClean="0">
                <a:solidFill>
                  <a:srgbClr val="002060"/>
                </a:solidFill>
                <a:latin typeface="Times New Roman" pitchFamily="18" charset="0"/>
                <a:cs typeface="Times New Roman" pitchFamily="18" charset="0"/>
              </a:rPr>
              <a:t>ОРГАНИЗАЦИЯ СПЕЦИАЛЬНЫХ ОБРАЗОВАТЕЛЬНЫХ УСЛОВИЙ ДЛЯ ДЕТЕЙ С ОГРАНИЧЕННЫМИ ВОЗМОЖНОСТЯМИ  ЗДОРОВЬЯ В  ДОШКОЛЬНЫХ УЧРЕЖДЕНИЯХ</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14" name="Содержимое 13"/>
          <p:cNvSpPr>
            <a:spLocks noGrp="1"/>
          </p:cNvSpPr>
          <p:nvPr>
            <p:ph idx="1"/>
          </p:nvPr>
        </p:nvSpPr>
        <p:spPr>
          <a:xfrm>
            <a:off x="5749280" y="4077072"/>
            <a:ext cx="3394720" cy="2160240"/>
          </a:xfrm>
        </p:spPr>
        <p:txBody>
          <a:bodyPr>
            <a:normAutofit/>
          </a:bodyPr>
          <a:lstStyle/>
          <a:p>
            <a:pPr algn="just">
              <a:buNone/>
            </a:pPr>
            <a:r>
              <a:rPr lang="ru-RU" sz="1600" dirty="0" smtClean="0">
                <a:solidFill>
                  <a:srgbClr val="002060"/>
                </a:solidFill>
                <a:latin typeface="Times New Roman" pitchFamily="18" charset="0"/>
                <a:cs typeface="Times New Roman" pitchFamily="18" charset="0"/>
              </a:rPr>
              <a:t>Выполнила: </a:t>
            </a:r>
          </a:p>
          <a:p>
            <a:pPr algn="just">
              <a:buNone/>
            </a:pPr>
            <a:r>
              <a:rPr lang="ru-RU" sz="1600" dirty="0" smtClean="0">
                <a:solidFill>
                  <a:srgbClr val="002060"/>
                </a:solidFill>
                <a:latin typeface="Times New Roman" pitchFamily="18" charset="0"/>
                <a:cs typeface="Times New Roman" pitchFamily="18" charset="0"/>
              </a:rPr>
              <a:t>слушатель курсов </a:t>
            </a:r>
          </a:p>
          <a:p>
            <a:pPr algn="just">
              <a:buNone/>
            </a:pPr>
            <a:r>
              <a:rPr lang="ru-RU" sz="1600" dirty="0" smtClean="0">
                <a:solidFill>
                  <a:srgbClr val="002060"/>
                </a:solidFill>
                <a:latin typeface="Times New Roman" pitchFamily="18" charset="0"/>
                <a:cs typeface="Times New Roman" pitchFamily="18" charset="0"/>
              </a:rPr>
              <a:t>профессиональной </a:t>
            </a:r>
            <a:r>
              <a:rPr lang="ru-RU" sz="1600" dirty="0" smtClean="0">
                <a:solidFill>
                  <a:srgbClr val="002060"/>
                </a:solidFill>
                <a:latin typeface="Times New Roman" pitchFamily="18" charset="0"/>
                <a:cs typeface="Times New Roman" pitchFamily="18" charset="0"/>
              </a:rPr>
              <a:t>переподготовки</a:t>
            </a:r>
          </a:p>
          <a:p>
            <a:pPr algn="just">
              <a:buNone/>
            </a:pPr>
            <a:r>
              <a:rPr lang="ru-RU" sz="1600" dirty="0" smtClean="0">
                <a:solidFill>
                  <a:srgbClr val="002060"/>
                </a:solidFill>
                <a:latin typeface="Times New Roman" pitchFamily="18" charset="0"/>
                <a:cs typeface="Times New Roman" pitchFamily="18" charset="0"/>
              </a:rPr>
              <a:t>Е</a:t>
            </a:r>
            <a:r>
              <a:rPr lang="ru-RU" sz="1600" dirty="0">
                <a:solidFill>
                  <a:srgbClr val="002060"/>
                </a:solidFill>
                <a:latin typeface="Times New Roman" pitchFamily="18" charset="0"/>
                <a:cs typeface="Times New Roman" pitchFamily="18" charset="0"/>
              </a:rPr>
              <a:t>. Д. </a:t>
            </a:r>
            <a:r>
              <a:rPr lang="ru-RU" sz="1600" dirty="0" smtClean="0">
                <a:solidFill>
                  <a:srgbClr val="002060"/>
                </a:solidFill>
                <a:latin typeface="Times New Roman" pitchFamily="18" charset="0"/>
                <a:cs typeface="Times New Roman" pitchFamily="18" charset="0"/>
              </a:rPr>
              <a:t>Кошкина</a:t>
            </a:r>
          </a:p>
          <a:p>
            <a:pPr algn="just">
              <a:buNone/>
            </a:pPr>
            <a:r>
              <a:rPr lang="ru-RU" sz="1600" dirty="0" smtClean="0">
                <a:solidFill>
                  <a:srgbClr val="002060"/>
                </a:solidFill>
                <a:latin typeface="Times New Roman" pitchFamily="18" charset="0"/>
                <a:cs typeface="Times New Roman" pitchFamily="18" charset="0"/>
              </a:rPr>
              <a:t>Научный руководитель:</a:t>
            </a:r>
          </a:p>
          <a:p>
            <a:pPr algn="just">
              <a:buNone/>
            </a:pPr>
            <a:r>
              <a:rPr lang="ru-RU" sz="1600" dirty="0" smtClean="0">
                <a:solidFill>
                  <a:srgbClr val="002060"/>
                </a:solidFill>
                <a:latin typeface="Times New Roman" pitchFamily="18" charset="0"/>
                <a:cs typeface="Times New Roman" pitchFamily="18" charset="0"/>
              </a:rPr>
              <a:t>К.психол.н</a:t>
            </a:r>
            <a:r>
              <a:rPr lang="ru-RU" sz="1600" dirty="0" smtClean="0">
                <a:solidFill>
                  <a:srgbClr val="002060"/>
                </a:solidFill>
                <a:latin typeface="Times New Roman" pitchFamily="18" charset="0"/>
                <a:cs typeface="Times New Roman" pitchFamily="18" charset="0"/>
              </a:rPr>
              <a:t>., доцент   </a:t>
            </a:r>
          </a:p>
          <a:p>
            <a:pPr algn="just">
              <a:buNone/>
            </a:pPr>
            <a:r>
              <a:rPr lang="ru-RU" sz="1600" dirty="0" smtClean="0">
                <a:solidFill>
                  <a:srgbClr val="002060"/>
                </a:solidFill>
                <a:latin typeface="Times New Roman" pitchFamily="18" charset="0"/>
                <a:cs typeface="Times New Roman" pitchFamily="18" charset="0"/>
              </a:rPr>
              <a:t>Т</a:t>
            </a:r>
            <a:r>
              <a:rPr lang="ru-RU" sz="1600"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В.Артемьева</a:t>
            </a:r>
            <a:endParaRPr lang="ru-RU" sz="1600" dirty="0" smtClean="0">
              <a:solidFill>
                <a:srgbClr val="002060"/>
              </a:solidFill>
              <a:latin typeface="Times New Roman" pitchFamily="18" charset="0"/>
              <a:cs typeface="Times New Roman" pitchFamily="18" charset="0"/>
            </a:endParaRPr>
          </a:p>
          <a:p>
            <a:pPr>
              <a:buNone/>
            </a:pPr>
            <a:endParaRPr lang="ru-RU" sz="2400" dirty="0">
              <a:latin typeface="Times New Roman" pitchFamily="18" charset="0"/>
              <a:cs typeface="Times New Roman" pitchFamily="18" charset="0"/>
            </a:endParaRPr>
          </a:p>
        </p:txBody>
      </p:sp>
      <p:sp>
        <p:nvSpPr>
          <p:cNvPr id="59393" name="Rectangle 1"/>
          <p:cNvSpPr>
            <a:spLocks noChangeArrowheads="1"/>
          </p:cNvSpPr>
          <p:nvPr/>
        </p:nvSpPr>
        <p:spPr bwMode="auto">
          <a:xfrm>
            <a:off x="3131840" y="3501008"/>
            <a:ext cx="304275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АТТЕСТАЦИОННАЯ РАБОТА</a:t>
            </a:r>
            <a:endParaRPr kumimoji="0" lang="ru-RU" sz="18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59395" name="Rectangle 3"/>
          <p:cNvSpPr>
            <a:spLocks noChangeArrowheads="1"/>
          </p:cNvSpPr>
          <p:nvPr/>
        </p:nvSpPr>
        <p:spPr bwMode="auto">
          <a:xfrm>
            <a:off x="4007166" y="6475511"/>
            <a:ext cx="112966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Казань-2016</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8849" name="Диаграмма 12"/>
          <p:cNvGraphicFramePr>
            <a:graphicFrameLocks/>
          </p:cNvGraphicFramePr>
          <p:nvPr/>
        </p:nvGraphicFramePr>
        <p:xfrm>
          <a:off x="611560" y="332656"/>
          <a:ext cx="7776864" cy="5328592"/>
        </p:xfrm>
        <a:graphic>
          <a:graphicData uri="http://schemas.openxmlformats.org/presentationml/2006/ole">
            <p:oleObj spid="_x0000_s78849" name="Диаграмма" r:id="rId3" imgW="5303980" imgH="4444369" progId="Excel.Chart.8">
              <p:embed/>
            </p:oleObj>
          </a:graphicData>
        </a:graphic>
      </p:graphicFrame>
      <p:sp>
        <p:nvSpPr>
          <p:cNvPr id="78851" name="Rectangle 3"/>
          <p:cNvSpPr>
            <a:spLocks noChangeArrowheads="1"/>
          </p:cNvSpPr>
          <p:nvPr/>
        </p:nvSpPr>
        <p:spPr bwMode="auto">
          <a:xfrm>
            <a:off x="0" y="48990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39552" y="5805264"/>
            <a:ext cx="8208912"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Отрицательные моменты для здоровых детей  </a:t>
            </a:r>
            <a:r>
              <a:rPr lang="ru-RU" b="1" dirty="0" smtClean="0">
                <a:solidFill>
                  <a:schemeClr val="tx2"/>
                </a:solidFill>
                <a:latin typeface="Times New Roman" pitchFamily="18" charset="0"/>
                <a:cs typeface="Times New Roman" pitchFamily="18" charset="0"/>
              </a:rPr>
              <a:t>в</a:t>
            </a:r>
          </a:p>
          <a:p>
            <a:pPr algn="ctr"/>
            <a:r>
              <a:rPr lang="ru-RU" b="1" dirty="0" smtClean="0">
                <a:solidFill>
                  <a:schemeClr val="tx2"/>
                </a:solidFill>
                <a:latin typeface="Times New Roman" pitchFamily="18" charset="0"/>
                <a:cs typeface="Times New Roman" pitchFamily="18" charset="0"/>
              </a:rPr>
              <a:t> </a:t>
            </a:r>
            <a:r>
              <a:rPr lang="ru-RU" b="1" dirty="0" smtClean="0">
                <a:solidFill>
                  <a:schemeClr val="tx2"/>
                </a:solidFill>
                <a:latin typeface="Times New Roman" pitchFamily="18" charset="0"/>
                <a:cs typeface="Times New Roman" pitchFamily="18" charset="0"/>
              </a:rPr>
              <a:t>процессе совместного обучения, воспитания</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9873" name="Диаграмма 13"/>
          <p:cNvGraphicFramePr>
            <a:graphicFrameLocks/>
          </p:cNvGraphicFramePr>
          <p:nvPr/>
        </p:nvGraphicFramePr>
        <p:xfrm>
          <a:off x="1259632" y="332656"/>
          <a:ext cx="6480720" cy="5040560"/>
        </p:xfrm>
        <a:graphic>
          <a:graphicData uri="http://schemas.openxmlformats.org/presentationml/2006/ole">
            <p:oleObj spid="_x0000_s79873" name="Диаграмма" r:id="rId3" imgW="5267401" imgH="4913802" progId="Excel.Chart.8">
              <p:embed/>
            </p:oleObj>
          </a:graphicData>
        </a:graphic>
      </p:graphicFrame>
      <p:sp>
        <p:nvSpPr>
          <p:cNvPr id="79875" name="Rectangle 3"/>
          <p:cNvSpPr>
            <a:spLocks noChangeArrowheads="1"/>
          </p:cNvSpPr>
          <p:nvPr/>
        </p:nvSpPr>
        <p:spPr bwMode="auto">
          <a:xfrm>
            <a:off x="0" y="5372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 name="Прямоугольник 8"/>
          <p:cNvSpPr/>
          <p:nvPr/>
        </p:nvSpPr>
        <p:spPr>
          <a:xfrm>
            <a:off x="467544" y="5657671"/>
            <a:ext cx="8280920" cy="923330"/>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Положительные моменты для ребенка с ограниченными возможностями и его родителей в случае совместного обучения, </a:t>
            </a:r>
            <a:endParaRPr lang="ru-RU" b="1" dirty="0" smtClean="0">
              <a:solidFill>
                <a:schemeClr val="tx2"/>
              </a:solidFill>
              <a:latin typeface="Times New Roman" pitchFamily="18" charset="0"/>
              <a:cs typeface="Times New Roman" pitchFamily="18" charset="0"/>
            </a:endParaRPr>
          </a:p>
          <a:p>
            <a:pPr algn="ctr"/>
            <a:r>
              <a:rPr lang="ru-RU" b="1" dirty="0" smtClean="0">
                <a:solidFill>
                  <a:schemeClr val="tx2"/>
                </a:solidFill>
                <a:latin typeface="Times New Roman" pitchFamily="18" charset="0"/>
                <a:cs typeface="Times New Roman" pitchFamily="18" charset="0"/>
              </a:rPr>
              <a:t>воспитания </a:t>
            </a:r>
            <a:r>
              <a:rPr lang="ru-RU" b="1" dirty="0" smtClean="0">
                <a:solidFill>
                  <a:schemeClr val="tx2"/>
                </a:solidFill>
                <a:latin typeface="Times New Roman" pitchFamily="18" charset="0"/>
                <a:cs typeface="Times New Roman" pitchFamily="18" charset="0"/>
              </a:rPr>
              <a:t>со здоровыми детьми</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0897" name="Диаграмма 16"/>
          <p:cNvGraphicFramePr>
            <a:graphicFrameLocks/>
          </p:cNvGraphicFramePr>
          <p:nvPr/>
        </p:nvGraphicFramePr>
        <p:xfrm>
          <a:off x="899592" y="548681"/>
          <a:ext cx="7200800" cy="4680520"/>
        </p:xfrm>
        <a:graphic>
          <a:graphicData uri="http://schemas.openxmlformats.org/presentationml/2006/ole">
            <p:oleObj spid="_x0000_s80897" name="Диаграмма" r:id="rId3" imgW="5267401" imgH="4852837" progId="Excel.Chart.8">
              <p:embed/>
            </p:oleObj>
          </a:graphicData>
        </a:graphic>
      </p:graphicFrame>
      <p:sp>
        <p:nvSpPr>
          <p:cNvPr id="80899" name="Rectangle 3"/>
          <p:cNvSpPr>
            <a:spLocks noChangeArrowheads="1"/>
          </p:cNvSpPr>
          <p:nvPr/>
        </p:nvSpPr>
        <p:spPr bwMode="auto">
          <a:xfrm>
            <a:off x="0" y="5311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395536" y="5589240"/>
            <a:ext cx="7992888" cy="923330"/>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Отрицательные моменты для ребенка с ограниченными возможностями и его родителей в случае совместного обучения, </a:t>
            </a:r>
            <a:endParaRPr lang="ru-RU" b="1" dirty="0" smtClean="0">
              <a:solidFill>
                <a:schemeClr val="tx2"/>
              </a:solidFill>
              <a:latin typeface="Times New Roman" pitchFamily="18" charset="0"/>
              <a:cs typeface="Times New Roman" pitchFamily="18" charset="0"/>
            </a:endParaRPr>
          </a:p>
          <a:p>
            <a:pPr algn="ctr"/>
            <a:r>
              <a:rPr lang="ru-RU" b="1" dirty="0" smtClean="0">
                <a:solidFill>
                  <a:schemeClr val="tx2"/>
                </a:solidFill>
                <a:latin typeface="Times New Roman" pitchFamily="18" charset="0"/>
                <a:cs typeface="Times New Roman" pitchFamily="18" charset="0"/>
              </a:rPr>
              <a:t>воспитания </a:t>
            </a:r>
            <a:r>
              <a:rPr lang="ru-RU" b="1" dirty="0" smtClean="0">
                <a:solidFill>
                  <a:schemeClr val="tx2"/>
                </a:solidFill>
                <a:latin typeface="Times New Roman" pitchFamily="18" charset="0"/>
                <a:cs typeface="Times New Roman" pitchFamily="18" charset="0"/>
              </a:rPr>
              <a:t>со здоровыми детьми</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1921" name="Диаграмма 18"/>
          <p:cNvGraphicFramePr>
            <a:graphicFrameLocks/>
          </p:cNvGraphicFramePr>
          <p:nvPr/>
        </p:nvGraphicFramePr>
        <p:xfrm>
          <a:off x="1331640" y="476672"/>
          <a:ext cx="6696744" cy="4896544"/>
        </p:xfrm>
        <a:graphic>
          <a:graphicData uri="http://schemas.openxmlformats.org/presentationml/2006/ole">
            <p:oleObj spid="_x0000_s81921" name="Диаграмма" r:id="rId3" imgW="5316173" imgH="4755292" progId="Excel.Chart.8">
              <p:embed/>
            </p:oleObj>
          </a:graphicData>
        </a:graphic>
      </p:graphicFrame>
      <p:sp>
        <p:nvSpPr>
          <p:cNvPr id="81923" name="Rectangle 3"/>
          <p:cNvSpPr>
            <a:spLocks noChangeArrowheads="1"/>
          </p:cNvSpPr>
          <p:nvPr/>
        </p:nvSpPr>
        <p:spPr bwMode="auto">
          <a:xfrm>
            <a:off x="0" y="52117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4" name="Rectangle 4"/>
          <p:cNvSpPr>
            <a:spLocks noChangeArrowheads="1"/>
          </p:cNvSpPr>
          <p:nvPr/>
        </p:nvSpPr>
        <p:spPr bwMode="auto">
          <a:xfrm>
            <a:off x="481409" y="5671701"/>
            <a:ext cx="852028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Возможность введения системы совместного обучения здоровых детей и детей с</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2"/>
                </a:solidFill>
                <a:effectLst/>
                <a:latin typeface="Times New Roman" pitchFamily="18" charset="0"/>
                <a:ea typeface="Times New Roman" pitchFamily="18" charset="0"/>
                <a:cs typeface="Times New Roman" pitchFamily="18" charset="0"/>
              </a:rPr>
              <a:t>ограниченными возможностями здоровья в образовательных учреждениях</a:t>
            </a:r>
            <a:endParaRPr kumimoji="0" lang="ru-RU" b="1" i="0" u="none" strike="noStrike" cap="none" normalizeH="0" baseline="0" dirty="0" smtClean="0">
              <a:ln>
                <a:noFill/>
              </a:ln>
              <a:solidFill>
                <a:schemeClr val="tx2"/>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2945" name="Диаграмма 21"/>
          <p:cNvGraphicFramePr>
            <a:graphicFrameLocks/>
          </p:cNvGraphicFramePr>
          <p:nvPr/>
        </p:nvGraphicFramePr>
        <p:xfrm>
          <a:off x="1187624" y="548680"/>
          <a:ext cx="6912768" cy="5472608"/>
        </p:xfrm>
        <a:graphic>
          <a:graphicData uri="http://schemas.openxmlformats.org/presentationml/2006/ole">
            <p:oleObj spid="_x0000_s82945" name="Диаграмма" r:id="rId3" imgW="5340559" imgH="5291787" progId="Excel.Chart.8">
              <p:embed/>
            </p:oleObj>
          </a:graphicData>
        </a:graphic>
      </p:graphicFrame>
      <p:sp>
        <p:nvSpPr>
          <p:cNvPr id="82947" name="Rectangle 3"/>
          <p:cNvSpPr>
            <a:spLocks noChangeArrowheads="1"/>
          </p:cNvSpPr>
          <p:nvPr/>
        </p:nvSpPr>
        <p:spPr bwMode="auto">
          <a:xfrm>
            <a:off x="0" y="5753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1475656" y="6237312"/>
            <a:ext cx="6624736" cy="369332"/>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Дополнительные умения и навыки педагогов</a:t>
            </a:r>
            <a:endParaRPr lang="ru-RU" b="1" dirty="0">
              <a:solidFill>
                <a:schemeClr val="tx2"/>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35696" y="476672"/>
            <a:ext cx="5220072" cy="923330"/>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Анкетирование </a:t>
            </a:r>
            <a:r>
              <a:rPr lang="ru-RU" b="1" dirty="0" smtClean="0">
                <a:solidFill>
                  <a:schemeClr val="tx2"/>
                </a:solidFill>
                <a:latin typeface="Times New Roman" pitchFamily="18" charset="0"/>
                <a:cs typeface="Times New Roman" pitchFamily="18" charset="0"/>
              </a:rPr>
              <a:t>родителей </a:t>
            </a:r>
            <a:endParaRPr lang="ru-RU" b="1" dirty="0" smtClean="0">
              <a:solidFill>
                <a:schemeClr val="tx2"/>
              </a:solidFill>
              <a:latin typeface="Times New Roman" pitchFamily="18" charset="0"/>
              <a:cs typeface="Times New Roman" pitchFamily="18" charset="0"/>
            </a:endParaRPr>
          </a:p>
          <a:p>
            <a:pPr algn="ctr"/>
            <a:r>
              <a:rPr lang="ru-RU" dirty="0" smtClean="0">
                <a:solidFill>
                  <a:schemeClr val="tx2"/>
                </a:solidFill>
                <a:latin typeface="Times New Roman" pitchFamily="18" charset="0"/>
                <a:cs typeface="Times New Roman" pitchFamily="18" charset="0"/>
              </a:rPr>
              <a:t>о </a:t>
            </a:r>
            <a:r>
              <a:rPr lang="ru-RU" dirty="0" smtClean="0">
                <a:solidFill>
                  <a:schemeClr val="tx2"/>
                </a:solidFill>
                <a:latin typeface="Times New Roman" pitchFamily="18" charset="0"/>
                <a:cs typeface="Times New Roman" pitchFamily="18" charset="0"/>
              </a:rPr>
              <a:t>совместном обучении здоровых детей и детей с ограниченными возможностями здоровья</a:t>
            </a:r>
            <a:endParaRPr lang="ru-RU" dirty="0">
              <a:solidFill>
                <a:schemeClr val="tx2"/>
              </a:solidFill>
              <a:latin typeface="Times New Roman" pitchFamily="18" charset="0"/>
              <a:cs typeface="Times New Roman" pitchFamily="18" charset="0"/>
            </a:endParaRPr>
          </a:p>
        </p:txBody>
      </p:sp>
      <p:pic>
        <p:nvPicPr>
          <p:cNvPr id="83970" name="Picture 2" descr="http://img.happy-giraffe.ru/v2/thumbs/e26e4ffdce15f4bc6711c767ffa68dac/a0/85/5335cd9ebe1f338f2c3db47d30dd.jpg"/>
          <p:cNvPicPr>
            <a:picLocks noChangeAspect="1" noChangeArrowheads="1"/>
          </p:cNvPicPr>
          <p:nvPr/>
        </p:nvPicPr>
        <p:blipFill>
          <a:blip r:embed="rId2" cstate="print"/>
          <a:srcRect/>
          <a:stretch>
            <a:fillRect/>
          </a:stretch>
        </p:blipFill>
        <p:spPr bwMode="auto">
          <a:xfrm>
            <a:off x="971600" y="1484784"/>
            <a:ext cx="6723112" cy="4874257"/>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11" name="Rectangle 3"/>
          <p:cNvSpPr>
            <a:spLocks noChangeArrowheads="1"/>
          </p:cNvSpPr>
          <p:nvPr/>
        </p:nvSpPr>
        <p:spPr bwMode="auto">
          <a:xfrm>
            <a:off x="0" y="43735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467544" y="5949280"/>
            <a:ext cx="7848872"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Возможное обучение детей с ограниченными возможностями здоровья в дошкольном учреждении</a:t>
            </a:r>
            <a:endParaRPr lang="ru-RU" dirty="0">
              <a:solidFill>
                <a:schemeClr val="tx2"/>
              </a:solidFill>
              <a:latin typeface="Times New Roman" pitchFamily="18" charset="0"/>
              <a:cs typeface="Times New Roman" pitchFamily="18" charset="0"/>
            </a:endParaRPr>
          </a:p>
        </p:txBody>
      </p:sp>
      <p:sp>
        <p:nvSpPr>
          <p:cNvPr id="4301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012" name="Object 4"/>
          <p:cNvGraphicFramePr>
            <a:graphicFrameLocks/>
          </p:cNvGraphicFramePr>
          <p:nvPr/>
        </p:nvGraphicFramePr>
        <p:xfrm>
          <a:off x="251520" y="476672"/>
          <a:ext cx="8388424" cy="5420072"/>
        </p:xfrm>
        <a:graphic>
          <a:graphicData uri="http://schemas.openxmlformats.org/presentationml/2006/ole">
            <p:oleObj spid="_x0000_s43012" name="Диаграмма" r:id="rId3" imgW="5303582" imgH="3749053" progId="Excel.Chart.8">
              <p:embed/>
            </p:oleObj>
          </a:graphicData>
        </a:graphic>
      </p:graphicFrame>
      <p:sp>
        <p:nvSpPr>
          <p:cNvPr id="43014" name="Rectangle 6"/>
          <p:cNvSpPr>
            <a:spLocks noChangeArrowheads="1"/>
          </p:cNvSpPr>
          <p:nvPr/>
        </p:nvSpPr>
        <p:spPr bwMode="auto">
          <a:xfrm>
            <a:off x="0" y="4206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1985" name="Диаграмма 27"/>
          <p:cNvGraphicFramePr>
            <a:graphicFrameLocks/>
          </p:cNvGraphicFramePr>
          <p:nvPr/>
        </p:nvGraphicFramePr>
        <p:xfrm>
          <a:off x="0" y="260648"/>
          <a:ext cx="8820472" cy="5743277"/>
        </p:xfrm>
        <a:graphic>
          <a:graphicData uri="http://schemas.openxmlformats.org/presentationml/2006/ole">
            <p:oleObj spid="_x0000_s41985" name="Диаграмма" r:id="rId3" imgW="5102794" imgH="5547841" progId="Excel.Chart.8">
              <p:embed/>
            </p:oleObj>
          </a:graphicData>
        </a:graphic>
      </p:graphicFrame>
      <p:sp>
        <p:nvSpPr>
          <p:cNvPr id="41987" name="Rectangle 3"/>
          <p:cNvSpPr>
            <a:spLocks noChangeArrowheads="1"/>
          </p:cNvSpPr>
          <p:nvPr/>
        </p:nvSpPr>
        <p:spPr bwMode="auto">
          <a:xfrm>
            <a:off x="0" y="600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0" y="6211669"/>
            <a:ext cx="9144000"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Положительные моменты для здоровых детей </a:t>
            </a:r>
            <a:endParaRPr lang="ru-RU" b="1" dirty="0" smtClean="0">
              <a:solidFill>
                <a:schemeClr val="tx2"/>
              </a:solidFill>
              <a:latin typeface="Times New Roman" pitchFamily="18" charset="0"/>
              <a:cs typeface="Times New Roman" pitchFamily="18" charset="0"/>
            </a:endParaRPr>
          </a:p>
          <a:p>
            <a:pPr algn="ctr"/>
            <a:r>
              <a:rPr lang="ru-RU" b="1" dirty="0" smtClean="0">
                <a:solidFill>
                  <a:schemeClr val="tx2"/>
                </a:solidFill>
                <a:latin typeface="Times New Roman" pitchFamily="18" charset="0"/>
                <a:cs typeface="Times New Roman" pitchFamily="18" charset="0"/>
              </a:rPr>
              <a:t>в </a:t>
            </a:r>
            <a:r>
              <a:rPr lang="ru-RU" b="1" dirty="0" smtClean="0">
                <a:solidFill>
                  <a:schemeClr val="tx2"/>
                </a:solidFill>
                <a:latin typeface="Times New Roman" pitchFamily="18" charset="0"/>
                <a:cs typeface="Times New Roman" pitchFamily="18" charset="0"/>
              </a:rPr>
              <a:t>процессе совместного обучения, воспитания</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766.JPG"/>
          <p:cNvPicPr>
            <a:picLocks noChangeAspect="1"/>
          </p:cNvPicPr>
          <p:nvPr/>
        </p:nvPicPr>
        <p:blipFill>
          <a:blip r:embed="rId2" cstate="print"/>
          <a:stretch>
            <a:fillRect/>
          </a:stretch>
        </p:blipFill>
        <p:spPr>
          <a:xfrm>
            <a:off x="539552" y="980728"/>
            <a:ext cx="7812360" cy="439445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0961" name="Диаграмма 28"/>
          <p:cNvGraphicFramePr>
            <a:graphicFrameLocks/>
          </p:cNvGraphicFramePr>
          <p:nvPr/>
        </p:nvGraphicFramePr>
        <p:xfrm>
          <a:off x="0" y="404664"/>
          <a:ext cx="9144000" cy="5616624"/>
        </p:xfrm>
        <a:graphic>
          <a:graphicData uri="http://schemas.openxmlformats.org/presentationml/2006/ole">
            <p:oleObj spid="_x0000_s40961" name="Диаграмма" r:id="rId3" imgW="5096698" imgH="5090601" progId="Excel.Chart.8">
              <p:embed/>
            </p:oleObj>
          </a:graphicData>
        </a:graphic>
      </p:graphicFrame>
      <p:sp>
        <p:nvSpPr>
          <p:cNvPr id="40963" name="Rectangle 3"/>
          <p:cNvSpPr>
            <a:spLocks noChangeArrowheads="1"/>
          </p:cNvSpPr>
          <p:nvPr/>
        </p:nvSpPr>
        <p:spPr bwMode="auto">
          <a:xfrm>
            <a:off x="0" y="5546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0" y="6211669"/>
            <a:ext cx="9396536"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Отрицательные моменты для здоровых детей </a:t>
            </a:r>
            <a:endParaRPr lang="ru-RU" b="1" dirty="0" smtClean="0">
              <a:solidFill>
                <a:schemeClr val="tx2"/>
              </a:solidFill>
              <a:latin typeface="Times New Roman" pitchFamily="18" charset="0"/>
              <a:cs typeface="Times New Roman" pitchFamily="18" charset="0"/>
            </a:endParaRPr>
          </a:p>
          <a:p>
            <a:pPr algn="ctr"/>
            <a:r>
              <a:rPr lang="ru-RU" b="1" dirty="0" smtClean="0">
                <a:solidFill>
                  <a:schemeClr val="tx2"/>
                </a:solidFill>
                <a:latin typeface="Times New Roman" pitchFamily="18" charset="0"/>
                <a:cs typeface="Times New Roman" pitchFamily="18" charset="0"/>
              </a:rPr>
              <a:t> </a:t>
            </a:r>
            <a:r>
              <a:rPr lang="ru-RU" b="1" dirty="0" smtClean="0">
                <a:solidFill>
                  <a:schemeClr val="tx2"/>
                </a:solidFill>
                <a:latin typeface="Times New Roman" pitchFamily="18" charset="0"/>
                <a:cs typeface="Times New Roman" pitchFamily="18" charset="0"/>
              </a:rPr>
              <a:t>в процессе совместного обучения, воспитания</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s0.bloknot-voronezh.ru/thumb/830x0xcut/upload/iblock/d96/inklyuzivnoe_e1387978910933.jpg"/>
          <p:cNvPicPr>
            <a:picLocks noChangeAspect="1" noChangeArrowheads="1"/>
          </p:cNvPicPr>
          <p:nvPr/>
        </p:nvPicPr>
        <p:blipFill>
          <a:blip r:embed="rId2" cstate="print"/>
          <a:srcRect/>
          <a:stretch>
            <a:fillRect/>
          </a:stretch>
        </p:blipFill>
        <p:spPr bwMode="auto">
          <a:xfrm>
            <a:off x="539552" y="980728"/>
            <a:ext cx="7905750" cy="52197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5" name="Picture 3" descr="F:\телефон 189.jpg"/>
          <p:cNvPicPr>
            <a:picLocks noChangeAspect="1" noChangeArrowheads="1"/>
          </p:cNvPicPr>
          <p:nvPr/>
        </p:nvPicPr>
        <p:blipFill>
          <a:blip r:embed="rId2" cstate="print"/>
          <a:srcRect/>
          <a:stretch>
            <a:fillRect/>
          </a:stretch>
        </p:blipFill>
        <p:spPr bwMode="auto">
          <a:xfrm>
            <a:off x="508000" y="1143000"/>
            <a:ext cx="8128000" cy="4572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937" name="Диаграмма 1"/>
          <p:cNvGraphicFramePr>
            <a:graphicFrameLocks/>
          </p:cNvGraphicFramePr>
          <p:nvPr/>
        </p:nvGraphicFramePr>
        <p:xfrm>
          <a:off x="323528" y="476672"/>
          <a:ext cx="8496944" cy="5400599"/>
        </p:xfrm>
        <a:graphic>
          <a:graphicData uri="http://schemas.openxmlformats.org/presentationml/2006/ole">
            <p:oleObj spid="_x0000_s39937" name="Диаграмма" r:id="rId3" imgW="5133277" imgH="5133277" progId="Excel.Chart.8">
              <p:embed/>
            </p:oleObj>
          </a:graphicData>
        </a:graphic>
      </p:graphicFrame>
      <p:sp>
        <p:nvSpPr>
          <p:cNvPr id="39939" name="Rectangle 3"/>
          <p:cNvSpPr>
            <a:spLocks noChangeArrowheads="1"/>
          </p:cNvSpPr>
          <p:nvPr/>
        </p:nvSpPr>
        <p:spPr bwMode="auto">
          <a:xfrm>
            <a:off x="0" y="55927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0" y="5949280"/>
            <a:ext cx="9144000"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Отрицательные моменты для ребенка с ограниченными возможностями и его родителей в случае совместного обучения, воспитания со здоровыми детьми</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8913" name="Диаграмма 2"/>
          <p:cNvGraphicFramePr>
            <a:graphicFrameLocks/>
          </p:cNvGraphicFramePr>
          <p:nvPr/>
        </p:nvGraphicFramePr>
        <p:xfrm>
          <a:off x="0" y="0"/>
          <a:ext cx="9144000" cy="5805264"/>
        </p:xfrm>
        <a:graphic>
          <a:graphicData uri="http://schemas.openxmlformats.org/presentationml/2006/ole">
            <p:oleObj spid="_x0000_s38913" name="Диаграмма" r:id="rId3" imgW="5078408" imgH="4627265" progId="Excel.Chart.8">
              <p:embed/>
            </p:oleObj>
          </a:graphicData>
        </a:graphic>
      </p:graphicFrame>
      <p:sp>
        <p:nvSpPr>
          <p:cNvPr id="38915" name="Rectangle 3"/>
          <p:cNvSpPr>
            <a:spLocks noChangeArrowheads="1"/>
          </p:cNvSpPr>
          <p:nvPr/>
        </p:nvSpPr>
        <p:spPr bwMode="auto">
          <a:xfrm>
            <a:off x="0" y="5083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0" y="5949280"/>
            <a:ext cx="9144000"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Возможность введения системы совместного обучения здоровых детей и детей с ограниченными возможностями здоровья в образовательных учреждениях</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4993" name="Диаграмма 3"/>
          <p:cNvGraphicFramePr>
            <a:graphicFrameLocks/>
          </p:cNvGraphicFramePr>
          <p:nvPr/>
        </p:nvGraphicFramePr>
        <p:xfrm>
          <a:off x="0" y="260648"/>
          <a:ext cx="8892480" cy="5832648"/>
        </p:xfrm>
        <a:graphic>
          <a:graphicData uri="http://schemas.openxmlformats.org/presentationml/2006/ole">
            <p:oleObj spid="_x0000_s84993" name="Диаграмма" r:id="rId3" imgW="5121084" imgH="4779678" progId="Excel.Chart.8">
              <p:embed/>
            </p:oleObj>
          </a:graphicData>
        </a:graphic>
      </p:graphicFrame>
      <p:sp>
        <p:nvSpPr>
          <p:cNvPr id="84995" name="Rectangle 3"/>
          <p:cNvSpPr>
            <a:spLocks noChangeArrowheads="1"/>
          </p:cNvSpPr>
          <p:nvPr/>
        </p:nvSpPr>
        <p:spPr bwMode="auto">
          <a:xfrm>
            <a:off x="0" y="5235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4996" name="Rectangle 4"/>
          <p:cNvSpPr>
            <a:spLocks noChangeArrowheads="1"/>
          </p:cNvSpPr>
          <p:nvPr/>
        </p:nvSpPr>
        <p:spPr bwMode="auto">
          <a:xfrm>
            <a:off x="2101164" y="6137230"/>
            <a:ext cx="494167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Дополнительные умения и навыки педагогов</a:t>
            </a:r>
            <a:endParaRPr kumimoji="0" lang="ru-RU" sz="28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телефон 195.jpg"/>
          <p:cNvPicPr>
            <a:picLocks noChangeAspect="1" noChangeArrowheads="1"/>
          </p:cNvPicPr>
          <p:nvPr/>
        </p:nvPicPr>
        <p:blipFill>
          <a:blip r:embed="rId2" cstate="print"/>
          <a:srcRect/>
          <a:stretch>
            <a:fillRect/>
          </a:stretch>
        </p:blipFill>
        <p:spPr bwMode="auto">
          <a:xfrm>
            <a:off x="508000" y="1143000"/>
            <a:ext cx="8128000" cy="4572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853.JPG"/>
          <p:cNvPicPr>
            <a:picLocks noGrp="1" noChangeAspect="1"/>
          </p:cNvPicPr>
          <p:nvPr>
            <p:ph idx="1"/>
          </p:nvPr>
        </p:nvPicPr>
        <p:blipFill>
          <a:blip r:embed="rId2" cstate="print"/>
          <a:stretch>
            <a:fillRect/>
          </a:stretch>
        </p:blipFill>
        <p:spPr>
          <a:xfrm>
            <a:off x="500034" y="357166"/>
            <a:ext cx="8242331" cy="61817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245"/>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894.JPG"/>
          <p:cNvPicPr>
            <a:picLocks noGrp="1" noChangeAspect="1"/>
          </p:cNvPicPr>
          <p:nvPr>
            <p:ph idx="1"/>
          </p:nvPr>
        </p:nvPicPr>
        <p:blipFill>
          <a:blip r:embed="rId2" cstate="print"/>
          <a:stretch>
            <a:fillRect/>
          </a:stretch>
        </p:blipFill>
        <p:spPr>
          <a:xfrm>
            <a:off x="2357422" y="285728"/>
            <a:ext cx="4743450" cy="6324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229"/>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938.JPG"/>
          <p:cNvPicPr>
            <a:picLocks noGrp="1" noChangeAspect="1"/>
          </p:cNvPicPr>
          <p:nvPr>
            <p:ph idx="1"/>
          </p:nvPr>
        </p:nvPicPr>
        <p:blipFill>
          <a:blip r:embed="rId2" cstate="print"/>
          <a:stretch>
            <a:fillRect/>
          </a:stretch>
        </p:blipFill>
        <p:spPr>
          <a:xfrm>
            <a:off x="2428860" y="214290"/>
            <a:ext cx="4797047" cy="63960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338"/>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924.JPG"/>
          <p:cNvPicPr>
            <a:picLocks noGrp="1" noChangeAspect="1"/>
          </p:cNvPicPr>
          <p:nvPr>
            <p:ph idx="1"/>
          </p:nvPr>
        </p:nvPicPr>
        <p:blipFill>
          <a:blip r:embed="rId2" cstate="print"/>
          <a:stretch>
            <a:fillRect/>
          </a:stretch>
        </p:blipFill>
        <p:spPr>
          <a:xfrm>
            <a:off x="428596" y="357166"/>
            <a:ext cx="8310588" cy="62329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151"/>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921.JPG"/>
          <p:cNvPicPr>
            <a:picLocks noGrp="1" noChangeAspect="1"/>
          </p:cNvPicPr>
          <p:nvPr>
            <p:ph idx="1"/>
          </p:nvPr>
        </p:nvPicPr>
        <p:blipFill>
          <a:blip r:embed="rId2" cstate="print"/>
          <a:stretch>
            <a:fillRect/>
          </a:stretch>
        </p:blipFill>
        <p:spPr>
          <a:xfrm>
            <a:off x="1428728" y="214290"/>
            <a:ext cx="6897153" cy="6324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261"/>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73344"/>
          </a:xfrm>
        </p:spPr>
        <p:txBody>
          <a:bodyPr>
            <a:normAutofit fontScale="90000"/>
          </a:bodyPr>
          <a:lstStyle/>
          <a:p>
            <a:r>
              <a:rPr lang="ru-RU" sz="2800" b="1" dirty="0" smtClean="0">
                <a:solidFill>
                  <a:srgbClr val="0000FF"/>
                </a:solidFill>
                <a:latin typeface="Times New Roman" pitchFamily="18" charset="0"/>
                <a:cs typeface="Times New Roman" pitchFamily="18" charset="0"/>
              </a:rPr>
              <a:t>Детский </a:t>
            </a:r>
            <a:r>
              <a:rPr lang="ru-RU" sz="2800" b="1" dirty="0">
                <a:solidFill>
                  <a:srgbClr val="0000FF"/>
                </a:solidFill>
                <a:latin typeface="Times New Roman" pitchFamily="18" charset="0"/>
                <a:cs typeface="Times New Roman" pitchFamily="18" charset="0"/>
              </a:rPr>
              <a:t>сад комбинированного вида №12 </a:t>
            </a:r>
            <a:r>
              <a:rPr lang="ru-RU" sz="2800" b="1" dirty="0" smtClean="0">
                <a:solidFill>
                  <a:srgbClr val="0000FF"/>
                </a:solidFill>
                <a:latin typeface="Times New Roman" pitchFamily="18" charset="0"/>
                <a:cs typeface="Times New Roman" pitchFamily="18" charset="0"/>
              </a:rPr>
              <a:t/>
            </a:r>
            <a:br>
              <a:rPr lang="ru-RU" sz="2800" b="1" dirty="0" smtClean="0">
                <a:solidFill>
                  <a:srgbClr val="0000FF"/>
                </a:solidFill>
                <a:latin typeface="Times New Roman" pitchFamily="18" charset="0"/>
                <a:cs typeface="Times New Roman" pitchFamily="18" charset="0"/>
              </a:rPr>
            </a:br>
            <a:r>
              <a:rPr lang="ru-RU" sz="2800" b="1" dirty="0" smtClean="0">
                <a:solidFill>
                  <a:srgbClr val="0000FF"/>
                </a:solidFill>
                <a:latin typeface="Times New Roman" pitchFamily="18" charset="0"/>
                <a:cs typeface="Times New Roman" pitchFamily="18" charset="0"/>
              </a:rPr>
              <a:t>г</a:t>
            </a:r>
            <a:r>
              <a:rPr lang="ru-RU" sz="2800" b="1" dirty="0">
                <a:solidFill>
                  <a:srgbClr val="0000FF"/>
                </a:solidFill>
                <a:latin typeface="Times New Roman" pitchFamily="18" charset="0"/>
                <a:cs typeface="Times New Roman" pitchFamily="18" charset="0"/>
              </a:rPr>
              <a:t>. </a:t>
            </a:r>
            <a:r>
              <a:rPr lang="ru-RU" sz="2800" b="1" dirty="0" smtClean="0">
                <a:solidFill>
                  <a:srgbClr val="0000FF"/>
                </a:solidFill>
                <a:latin typeface="Times New Roman" pitchFamily="18" charset="0"/>
                <a:cs typeface="Times New Roman" pitchFamily="18" charset="0"/>
              </a:rPr>
              <a:t>Лениногорск </a:t>
            </a:r>
            <a:r>
              <a:rPr lang="ru-RU" sz="2800" b="1" dirty="0" smtClean="0">
                <a:solidFill>
                  <a:srgbClr val="0000FF"/>
                </a:solidFill>
                <a:latin typeface="Times New Roman" pitchFamily="18" charset="0"/>
                <a:cs typeface="Times New Roman" pitchFamily="18" charset="0"/>
              </a:rPr>
              <a:t/>
            </a:r>
            <a:br>
              <a:rPr lang="ru-RU" sz="2800" b="1" dirty="0" smtClean="0">
                <a:solidFill>
                  <a:srgbClr val="0000FF"/>
                </a:solidFill>
                <a:latin typeface="Times New Roman" pitchFamily="18" charset="0"/>
                <a:cs typeface="Times New Roman" pitchFamily="18" charset="0"/>
              </a:rPr>
            </a:br>
            <a:r>
              <a:rPr lang="ru-RU" sz="2800" b="1" dirty="0" smtClean="0">
                <a:solidFill>
                  <a:srgbClr val="0000FF"/>
                </a:solidFill>
                <a:latin typeface="Times New Roman" pitchFamily="18" charset="0"/>
                <a:cs typeface="Times New Roman" pitchFamily="18" charset="0"/>
              </a:rPr>
              <a:t>                                  </a:t>
            </a:r>
            <a:r>
              <a:rPr lang="ru-RU" sz="2800" b="1" dirty="0">
                <a:solidFill>
                  <a:srgbClr val="0000FF"/>
                </a:solidFill>
                <a:latin typeface="Times New Roman" pitchFamily="18" charset="0"/>
                <a:cs typeface="Times New Roman" pitchFamily="18" charset="0"/>
              </a:rPr>
              <a:t/>
            </a:r>
            <a:br>
              <a:rPr lang="ru-RU" sz="2800" b="1" dirty="0">
                <a:solidFill>
                  <a:srgbClr val="0000FF"/>
                </a:solidFill>
                <a:latin typeface="Times New Roman" pitchFamily="18" charset="0"/>
                <a:cs typeface="Times New Roman" pitchFamily="18" charset="0"/>
              </a:rPr>
            </a:br>
            <a:endParaRPr lang="ru-RU" sz="2800" b="1" dirty="0">
              <a:solidFill>
                <a:srgbClr val="0000FF"/>
              </a:solidFill>
            </a:endParaRPr>
          </a:p>
        </p:txBody>
      </p:sp>
      <p:pic>
        <p:nvPicPr>
          <p:cNvPr id="52225" name="Picture 1"/>
          <p:cNvPicPr>
            <a:picLocks noChangeAspect="1" noChangeArrowheads="1"/>
          </p:cNvPicPr>
          <p:nvPr/>
        </p:nvPicPr>
        <p:blipFill>
          <a:blip r:embed="rId2" cstate="print"/>
          <a:srcRect l="1851" t="16040" r="33397" b="4227"/>
          <a:stretch>
            <a:fillRect/>
          </a:stretch>
        </p:blipFill>
        <p:spPr bwMode="auto">
          <a:xfrm>
            <a:off x="1835696" y="1340768"/>
            <a:ext cx="5616624" cy="3888432"/>
          </a:xfrm>
          <a:prstGeom prst="rect">
            <a:avLst/>
          </a:prstGeom>
          <a:noFill/>
          <a:ln w="9525">
            <a:noFill/>
            <a:miter lim="800000"/>
            <a:headEnd/>
            <a:tailEnd/>
          </a:ln>
        </p:spPr>
      </p:pic>
      <p:sp>
        <p:nvSpPr>
          <p:cNvPr id="4" name="TextBox 3"/>
          <p:cNvSpPr txBox="1"/>
          <p:nvPr/>
        </p:nvSpPr>
        <p:spPr>
          <a:xfrm>
            <a:off x="3635896" y="5301208"/>
            <a:ext cx="2785571" cy="369332"/>
          </a:xfrm>
          <a:prstGeom prst="rect">
            <a:avLst/>
          </a:prstGeom>
          <a:noFill/>
        </p:spPr>
        <p:txBody>
          <a:bodyPr wrap="none" rtlCol="0">
            <a:spAutoFit/>
          </a:bodyPr>
          <a:lstStyle/>
          <a:p>
            <a:r>
              <a:rPr lang="ru-RU" b="1" i="1" dirty="0" smtClean="0">
                <a:solidFill>
                  <a:srgbClr val="0000FF"/>
                </a:solidFill>
                <a:latin typeface="Times New Roman" pitchFamily="18" charset="0"/>
                <a:cs typeface="Times New Roman" pitchFamily="18" charset="0"/>
              </a:rPr>
              <a:t>Экспериментальная база</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 1889.JPG"/>
          <p:cNvPicPr>
            <a:picLocks noGrp="1" noChangeAspect="1"/>
          </p:cNvPicPr>
          <p:nvPr>
            <p:ph idx="1"/>
          </p:nvPr>
        </p:nvPicPr>
        <p:blipFill>
          <a:blip r:embed="rId2" cstate="print"/>
          <a:stretch>
            <a:fillRect/>
          </a:stretch>
        </p:blipFill>
        <p:spPr>
          <a:xfrm>
            <a:off x="2285983" y="214290"/>
            <a:ext cx="4797047" cy="63960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3463"/>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11816"/>
          </a:xfrm>
        </p:spPr>
        <p:txBody>
          <a:bodyPr>
            <a:normAutofit/>
          </a:bodyPr>
          <a:lstStyle/>
          <a:p>
            <a:r>
              <a:rPr lang="ru-RU" sz="6000" b="1" dirty="0" smtClean="0">
                <a:solidFill>
                  <a:schemeClr val="tx2"/>
                </a:solidFill>
              </a:rPr>
              <a:t>Благодарю за внимание!</a:t>
            </a:r>
            <a:endParaRPr lang="ru-RU" sz="6000" dirty="0">
              <a:solidFill>
                <a:schemeClr val="tx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p:txBody>
          <a:bodyPr>
            <a:normAutofit fontScale="90000"/>
          </a:bodyPr>
          <a:lstStyle/>
          <a:p>
            <a:r>
              <a:rPr lang="ru-RU" dirty="0" smtClean="0"/>
              <a:t>Диагностический комплекс для психологического изучения детей старшего дошкольного возраста.</a:t>
            </a:r>
            <a:endParaRPr lang="ru-RU" dirty="0"/>
          </a:p>
        </p:txBody>
      </p:sp>
      <p:sp>
        <p:nvSpPr>
          <p:cNvPr id="7" name="Подзаголовок 6"/>
          <p:cNvSpPr>
            <a:spLocks noGrp="1"/>
          </p:cNvSpPr>
          <p:nvPr>
            <p:ph type="subTitle" idx="1"/>
          </p:nvPr>
        </p:nvSpPr>
        <p:spPr/>
        <p:txBody>
          <a:bodyPr/>
          <a:lstStyle/>
          <a:p>
            <a:r>
              <a:rPr lang="ru-RU" smtClean="0"/>
              <a:t>Подготовила:</a:t>
            </a:r>
            <a:endParaRPr lang="ru-RU" dirty="0" smtClean="0"/>
          </a:p>
          <a:p>
            <a:r>
              <a:rPr lang="ru-RU" dirty="0"/>
              <a:t>п</a:t>
            </a:r>
            <a:r>
              <a:rPr lang="ru-RU" dirty="0" smtClean="0"/>
              <a:t>едагог-психолог</a:t>
            </a:r>
          </a:p>
          <a:p>
            <a:r>
              <a:rPr lang="ru-RU" dirty="0" smtClean="0"/>
              <a:t>Кошкина Е.Д.</a:t>
            </a:r>
            <a:endParaRPr lang="ru-RU" dirty="0"/>
          </a:p>
        </p:txBody>
      </p:sp>
    </p:spTree>
    <p:extLst>
      <p:ext uri="{BB962C8B-B14F-4D97-AF65-F5344CB8AC3E}">
        <p14:creationId xmlns:p14="http://schemas.microsoft.com/office/powerpoint/2010/main" xmlns="" val="2167594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«Разрезные картинки»</a:t>
            </a:r>
            <a:endParaRPr lang="ru-RU" dirty="0"/>
          </a:p>
        </p:txBody>
      </p:sp>
      <p:sp>
        <p:nvSpPr>
          <p:cNvPr id="5" name="Объект 4"/>
          <p:cNvSpPr>
            <a:spLocks noGrp="1"/>
          </p:cNvSpPr>
          <p:nvPr>
            <p:ph idx="1"/>
          </p:nvPr>
        </p:nvSpPr>
        <p:spPr/>
        <p:txBody>
          <a:bodyPr/>
          <a:lstStyle/>
          <a:p>
            <a:r>
              <a:rPr lang="ru-RU" b="1" dirty="0"/>
              <a:t>Цель: </a:t>
            </a:r>
            <a:endParaRPr lang="ru-RU" dirty="0"/>
          </a:p>
          <a:p>
            <a:pPr lvl="0"/>
            <a:r>
              <a:rPr lang="ru-RU" dirty="0"/>
              <a:t>изучение умения создавать целое из частей;</a:t>
            </a:r>
          </a:p>
          <a:p>
            <a:pPr lvl="0"/>
            <a:r>
              <a:rPr lang="ru-RU" dirty="0"/>
              <a:t>оценка </a:t>
            </a:r>
            <a:r>
              <a:rPr lang="ru-RU" dirty="0" err="1"/>
              <a:t>сформированности</a:t>
            </a:r>
            <a:r>
              <a:rPr lang="ru-RU" dirty="0"/>
              <a:t>  мыслительных операций анализа и синтеза.</a:t>
            </a:r>
          </a:p>
          <a:p>
            <a:endParaRPr lang="ru-RU" dirty="0"/>
          </a:p>
        </p:txBody>
      </p:sp>
    </p:spTree>
    <p:extLst>
      <p:ext uri="{BB962C8B-B14F-4D97-AF65-F5344CB8AC3E}">
        <p14:creationId xmlns:p14="http://schemas.microsoft.com/office/powerpoint/2010/main" xmlns="" val="3559117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2551837"/>
            <a:ext cx="7920880" cy="2246769"/>
          </a:xfrm>
          <a:prstGeom prst="rect">
            <a:avLst/>
          </a:prstGeom>
        </p:spPr>
        <p:txBody>
          <a:bodyPr wrap="square">
            <a:spAutoFit/>
          </a:bodyPr>
          <a:lstStyle/>
          <a:p>
            <a:r>
              <a:rPr lang="ru-RU" sz="2800" b="1" dirty="0"/>
              <a:t>Инструкция:</a:t>
            </a:r>
            <a:endParaRPr lang="ru-RU" sz="2800" dirty="0"/>
          </a:p>
          <a:p>
            <a:r>
              <a:rPr lang="ru-RU" sz="2800" dirty="0"/>
              <a:t>«Посмотри внимательно на эти карточки.  Как  ты думаешь, что это такое? Какой предмет на них изображен? А теперь сложи эти карточки так, чтобы получился названный тобой предмет».</a:t>
            </a:r>
          </a:p>
        </p:txBody>
      </p:sp>
    </p:spTree>
    <p:extLst>
      <p:ext uri="{BB962C8B-B14F-4D97-AF65-F5344CB8AC3E}">
        <p14:creationId xmlns:p14="http://schemas.microsoft.com/office/powerpoint/2010/main" xmlns="" val="3095899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305342"/>
            <a:ext cx="7056784" cy="4893647"/>
          </a:xfrm>
          <a:prstGeom prst="rect">
            <a:avLst/>
          </a:prstGeom>
        </p:spPr>
        <p:txBody>
          <a:bodyPr wrap="square">
            <a:spAutoFit/>
          </a:bodyPr>
          <a:lstStyle/>
          <a:p>
            <a:r>
              <a:rPr lang="ru-RU" sz="2400" b="1" dirty="0"/>
              <a:t>Стимульный материал: </a:t>
            </a:r>
            <a:r>
              <a:rPr lang="ru-RU" sz="2400" dirty="0"/>
              <a:t>серия цветных разрезных картинок  разной степени сложности, определяемой конфигурацией разреза (горизонтально-вертикальный, диагональный) и количеством разрезанных частей (2-5). Возможно использование самостоятельно изготовленного стимульного материала, если он отвечает следующим требованиям:  предмет, изображенный на картинке, должен входить в запас представлений ребенка об окружающем мире; разрез картинки должен быть таким, чтобы в образованные элементы попали значимые части изображения</a:t>
            </a:r>
            <a:r>
              <a:rPr lang="ru-RU" dirty="0"/>
              <a:t>.</a:t>
            </a:r>
          </a:p>
        </p:txBody>
      </p:sp>
    </p:spTree>
    <p:extLst>
      <p:ext uri="{BB962C8B-B14F-4D97-AF65-F5344CB8AC3E}">
        <p14:creationId xmlns:p14="http://schemas.microsoft.com/office/powerpoint/2010/main" xmlns="" val="2792640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663080"/>
            <a:ext cx="6840760" cy="4524315"/>
          </a:xfrm>
          <a:prstGeom prst="rect">
            <a:avLst/>
          </a:prstGeom>
        </p:spPr>
        <p:txBody>
          <a:bodyPr wrap="square">
            <a:spAutoFit/>
          </a:bodyPr>
          <a:lstStyle/>
          <a:p>
            <a:r>
              <a:rPr lang="ru-RU" sz="2400" b="1" dirty="0"/>
              <a:t>Процедура  проведения: </a:t>
            </a:r>
            <a:r>
              <a:rPr lang="ru-RU" sz="2400" dirty="0"/>
              <a:t>ребенку поочередно предъявляют разрезанные изображения предметов- от более простых к сложным. Карточки раскладывают хаотично, чтобы затруднить восприятие изображенного предмета. Диагност предлагает ребенку выполнить задание согласно инструкции. Картинка собирается после того, как узнан нарисованный предмет. Если ребенок не может определить, что именно нарисовано на разрезанных картинках, диагност обращает его внимание на наиболее характерную деталь.</a:t>
            </a:r>
          </a:p>
        </p:txBody>
      </p:sp>
    </p:spTree>
    <p:extLst>
      <p:ext uri="{BB962C8B-B14F-4D97-AF65-F5344CB8AC3E}">
        <p14:creationId xmlns:p14="http://schemas.microsoft.com/office/powerpoint/2010/main" xmlns="" val="1637731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2132856"/>
            <a:ext cx="7200800" cy="3539430"/>
          </a:xfrm>
          <a:prstGeom prst="rect">
            <a:avLst/>
          </a:prstGeom>
        </p:spPr>
        <p:txBody>
          <a:bodyPr wrap="square">
            <a:spAutoFit/>
          </a:bodyPr>
          <a:lstStyle/>
          <a:p>
            <a:r>
              <a:rPr lang="ru-RU" dirty="0"/>
              <a:t> </a:t>
            </a:r>
            <a:r>
              <a:rPr lang="ru-RU" sz="2800" dirty="0"/>
              <a:t>По ходу выполнения задания оцениваются следующие </a:t>
            </a:r>
            <a:r>
              <a:rPr lang="ru-RU" sz="2800" b="1" dirty="0"/>
              <a:t>качественные показатели:</a:t>
            </a:r>
            <a:endParaRPr lang="ru-RU" sz="2800" dirty="0"/>
          </a:p>
          <a:p>
            <a:pPr lvl="0"/>
            <a:r>
              <a:rPr lang="ru-RU" sz="2800" dirty="0"/>
              <a:t>восприятие изображенного предмета;</a:t>
            </a:r>
          </a:p>
          <a:p>
            <a:pPr lvl="0"/>
            <a:r>
              <a:rPr lang="ru-RU" sz="2800" dirty="0"/>
              <a:t>способы сложения картинки;</a:t>
            </a:r>
          </a:p>
          <a:p>
            <a:pPr lvl="0"/>
            <a:r>
              <a:rPr lang="ru-RU" sz="2800" dirty="0"/>
              <a:t>поворот полученного изображения на плоскости.</a:t>
            </a:r>
          </a:p>
          <a:p>
            <a:r>
              <a:rPr lang="ru-RU" sz="2800" dirty="0"/>
              <a:t>При необходимости ребенку оказывается помощь.</a:t>
            </a:r>
          </a:p>
        </p:txBody>
      </p:sp>
    </p:spTree>
    <p:extLst>
      <p:ext uri="{BB962C8B-B14F-4D97-AF65-F5344CB8AC3E}">
        <p14:creationId xmlns:p14="http://schemas.microsoft.com/office/powerpoint/2010/main" xmlns="" val="669733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помощи:</a:t>
            </a:r>
            <a:endParaRPr lang="ru-RU" dirty="0"/>
          </a:p>
        </p:txBody>
      </p:sp>
      <p:sp>
        <p:nvSpPr>
          <p:cNvPr id="3" name="Объект 2"/>
          <p:cNvSpPr>
            <a:spLocks noGrp="1"/>
          </p:cNvSpPr>
          <p:nvPr>
            <p:ph idx="1"/>
          </p:nvPr>
        </p:nvSpPr>
        <p:spPr>
          <a:xfrm>
            <a:off x="971600" y="1844824"/>
            <a:ext cx="7308800" cy="4281339"/>
          </a:xfrm>
        </p:spPr>
        <p:txBody>
          <a:bodyPr>
            <a:normAutofit fontScale="77500" lnSpcReduction="20000"/>
          </a:bodyPr>
          <a:lstStyle/>
          <a:p>
            <a:pPr lvl="0"/>
            <a:r>
              <a:rPr lang="ru-RU" b="1" dirty="0"/>
              <a:t>стимулирующая  помощь-</a:t>
            </a:r>
            <a:r>
              <a:rPr lang="ru-RU" dirty="0"/>
              <a:t> подбадривание, похвала («Постарайся сделать, у тебя получится» или «Правильно, молодец, стараешься, давай дальше»). </a:t>
            </a:r>
          </a:p>
          <a:p>
            <a:pPr lvl="0"/>
            <a:r>
              <a:rPr lang="ru-RU" b="1" dirty="0"/>
              <a:t>организующая помощь-</a:t>
            </a:r>
            <a:r>
              <a:rPr lang="ru-RU" dirty="0"/>
              <a:t>  организация внимания на каком-то моменте выполнения задания («Не торопись», «Посмотри внимательно»).</a:t>
            </a:r>
          </a:p>
          <a:p>
            <a:pPr lvl="0"/>
            <a:r>
              <a:rPr lang="ru-RU" b="1" dirty="0"/>
              <a:t>разъясняющая помощь-</a:t>
            </a:r>
            <a:r>
              <a:rPr lang="ru-RU" dirty="0"/>
              <a:t> диагност говорит: «Еще раз внимательно посмотри на детали картинки, вспомни, что ты должен собрать, соедини эти детали так, чтобы получился целый предмет».</a:t>
            </a:r>
          </a:p>
          <a:p>
            <a:endParaRPr lang="ru-RU" dirty="0"/>
          </a:p>
        </p:txBody>
      </p:sp>
    </p:spTree>
    <p:extLst>
      <p:ext uri="{BB962C8B-B14F-4D97-AF65-F5344CB8AC3E}">
        <p14:creationId xmlns:p14="http://schemas.microsoft.com/office/powerpoint/2010/main" xmlns="" val="1919346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75656" y="2136339"/>
            <a:ext cx="6552728" cy="3416320"/>
          </a:xfrm>
          <a:prstGeom prst="rect">
            <a:avLst/>
          </a:prstGeom>
        </p:spPr>
        <p:txBody>
          <a:bodyPr wrap="square">
            <a:spAutoFit/>
          </a:bodyPr>
          <a:lstStyle/>
          <a:p>
            <a:pPr lvl="0"/>
            <a:r>
              <a:rPr lang="ru-RU" sz="2400" b="1" dirty="0"/>
              <a:t>введение наглядности-</a:t>
            </a:r>
            <a:r>
              <a:rPr lang="ru-RU" sz="2400" dirty="0"/>
              <a:t> при складывании картинки из трех-пяти частей, диагност берет две подходящие части, соединяет их между собой. Не объясняя алгоритм выполнения действия, далее предлагает ребенку продолжить собирать картинку самостоятельно. Другой вариант наглядно-действенной  помощи- показ картинки с целым изображением предмета</a:t>
            </a:r>
            <a:r>
              <a:rPr lang="ru-RU" dirty="0"/>
              <a:t>.</a:t>
            </a:r>
          </a:p>
        </p:txBody>
      </p:sp>
    </p:spTree>
    <p:extLst>
      <p:ext uri="{BB962C8B-B14F-4D97-AF65-F5344CB8AC3E}">
        <p14:creationId xmlns:p14="http://schemas.microsoft.com/office/powerpoint/2010/main" xmlns="" val="2496633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l="25926" t="16040" r="23435" b="14563"/>
          <a:stretch>
            <a:fillRect/>
          </a:stretch>
        </p:blipFill>
        <p:spPr bwMode="auto">
          <a:xfrm>
            <a:off x="1043608" y="1556792"/>
            <a:ext cx="6624736" cy="5104305"/>
          </a:xfrm>
          <a:prstGeom prst="rect">
            <a:avLst/>
          </a:prstGeom>
          <a:noFill/>
          <a:ln w="9525">
            <a:noFill/>
            <a:miter lim="800000"/>
            <a:headEnd/>
            <a:tailEnd/>
          </a:ln>
        </p:spPr>
      </p:pic>
      <p:sp>
        <p:nvSpPr>
          <p:cNvPr id="4" name="Прямоугольник 3"/>
          <p:cNvSpPr/>
          <p:nvPr/>
        </p:nvSpPr>
        <p:spPr>
          <a:xfrm>
            <a:off x="2051720" y="332656"/>
            <a:ext cx="4572000" cy="1200329"/>
          </a:xfrm>
          <a:prstGeom prst="rect">
            <a:avLst/>
          </a:prstGeom>
        </p:spPr>
        <p:txBody>
          <a:bodyPr>
            <a:spAutoFit/>
          </a:bodyPr>
          <a:lstStyle/>
          <a:p>
            <a:pPr algn="ctr"/>
            <a:r>
              <a:rPr lang="ru-RU" b="1" dirty="0" smtClean="0">
                <a:solidFill>
                  <a:schemeClr val="tx2"/>
                </a:solidFill>
                <a:latin typeface="Times New Roman" pitchFamily="18" charset="0"/>
                <a:cs typeface="Times New Roman" pitchFamily="18" charset="0"/>
              </a:rPr>
              <a:t>Анкетирование </a:t>
            </a:r>
            <a:r>
              <a:rPr lang="ru-RU" b="1" dirty="0" smtClean="0">
                <a:solidFill>
                  <a:schemeClr val="tx2"/>
                </a:solidFill>
                <a:latin typeface="Times New Roman" pitchFamily="18" charset="0"/>
                <a:cs typeface="Times New Roman" pitchFamily="18" charset="0"/>
              </a:rPr>
              <a:t>педагогов  </a:t>
            </a:r>
            <a:endParaRPr lang="ru-RU" b="1" dirty="0" smtClean="0">
              <a:solidFill>
                <a:schemeClr val="tx2"/>
              </a:solidFill>
              <a:latin typeface="Times New Roman" pitchFamily="18" charset="0"/>
              <a:cs typeface="Times New Roman" pitchFamily="18" charset="0"/>
            </a:endParaRPr>
          </a:p>
          <a:p>
            <a:pPr algn="ctr"/>
            <a:r>
              <a:rPr lang="ru-RU" dirty="0" smtClean="0">
                <a:solidFill>
                  <a:schemeClr val="tx2"/>
                </a:solidFill>
                <a:latin typeface="Times New Roman" pitchFamily="18" charset="0"/>
                <a:cs typeface="Times New Roman" pitchFamily="18" charset="0"/>
              </a:rPr>
              <a:t>о </a:t>
            </a:r>
            <a:r>
              <a:rPr lang="ru-RU" dirty="0" smtClean="0">
                <a:solidFill>
                  <a:schemeClr val="tx2"/>
                </a:solidFill>
                <a:latin typeface="Times New Roman" pitchFamily="18" charset="0"/>
                <a:cs typeface="Times New Roman" pitchFamily="18" charset="0"/>
              </a:rPr>
              <a:t>совместном обучении здоровых детей и детей с ограниченными возможностями здоровья </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720840"/>
            <a:ext cx="6192688" cy="4154984"/>
          </a:xfrm>
          <a:prstGeom prst="rect">
            <a:avLst/>
          </a:prstGeom>
        </p:spPr>
        <p:txBody>
          <a:bodyPr wrap="square">
            <a:spAutoFit/>
          </a:bodyPr>
          <a:lstStyle/>
          <a:p>
            <a:pPr lvl="0"/>
            <a:r>
              <a:rPr lang="ru-RU" sz="2400" b="1" dirty="0"/>
              <a:t>конкретная  обучающая помощь-</a:t>
            </a:r>
            <a:r>
              <a:rPr lang="ru-RU" sz="2400" dirty="0"/>
              <a:t> диагност показывает ребенку наиболее характерные детали собираемого предмета, уточняет, в какой части изображения они находятся (вверху, внизу, впереди, сзади). Затем намечает план сборки изображения (для вертикальных изображений- снизу вверх, для горизонтальных- слева направо) и вместе с ребенком собирает картинку. После обучения ребенку предлагается выполнить задание самостоятельно.</a:t>
            </a:r>
          </a:p>
        </p:txBody>
      </p:sp>
    </p:spTree>
    <p:extLst>
      <p:ext uri="{BB962C8B-B14F-4D97-AF65-F5344CB8AC3E}">
        <p14:creationId xmlns:p14="http://schemas.microsoft.com/office/powerpoint/2010/main" xmlns="" val="778674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olgasergeeff.ru/wp-content/uploads/2012/07/1-1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04925" y="261937"/>
            <a:ext cx="6534150" cy="6334125"/>
          </a:xfrm>
          <a:prstGeom prst="rect">
            <a:avLst/>
          </a:prstGeom>
          <a:noFill/>
          <a:ln>
            <a:noFill/>
          </a:ln>
        </p:spPr>
      </p:pic>
    </p:spTree>
    <p:extLst>
      <p:ext uri="{BB962C8B-B14F-4D97-AF65-F5344CB8AC3E}">
        <p14:creationId xmlns:p14="http://schemas.microsoft.com/office/powerpoint/2010/main" xmlns="" val="193582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olgasergeeff.ru/wp-content/uploads/2012/08/1-15-220x30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76450" y="657225"/>
            <a:ext cx="4991100" cy="5543550"/>
          </a:xfrm>
          <a:prstGeom prst="rect">
            <a:avLst/>
          </a:prstGeom>
          <a:noFill/>
          <a:ln>
            <a:noFill/>
          </a:ln>
        </p:spPr>
      </p:pic>
    </p:spTree>
    <p:extLst>
      <p:ext uri="{BB962C8B-B14F-4D97-AF65-F5344CB8AC3E}">
        <p14:creationId xmlns:p14="http://schemas.microsoft.com/office/powerpoint/2010/main" xmlns="" val="3593248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razvivaika-neskuchaika.ru/wp-content/uploads/2012/10/Kak_sdelat_pazly_razrezaem_kartinku.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76350" y="738187"/>
            <a:ext cx="6591300" cy="5381625"/>
          </a:xfrm>
          <a:prstGeom prst="rect">
            <a:avLst/>
          </a:prstGeom>
          <a:noFill/>
          <a:ln>
            <a:noFill/>
          </a:ln>
        </p:spPr>
      </p:pic>
    </p:spTree>
    <p:extLst>
      <p:ext uri="{BB962C8B-B14F-4D97-AF65-F5344CB8AC3E}">
        <p14:creationId xmlns:p14="http://schemas.microsoft.com/office/powerpoint/2010/main" xmlns="" val="3140597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amui-school.ucoz.com/_ph/2/71221834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836713"/>
            <a:ext cx="6591300" cy="5760640"/>
          </a:xfrm>
          <a:prstGeom prst="rect">
            <a:avLst/>
          </a:prstGeom>
          <a:noFill/>
          <a:ln>
            <a:noFill/>
          </a:ln>
        </p:spPr>
      </p:pic>
    </p:spTree>
    <p:extLst>
      <p:ext uri="{BB962C8B-B14F-4D97-AF65-F5344CB8AC3E}">
        <p14:creationId xmlns:p14="http://schemas.microsoft.com/office/powerpoint/2010/main" xmlns="" val="41691145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«Последовательные картинки»</a:t>
            </a:r>
            <a:endParaRPr lang="ru-RU" dirty="0"/>
          </a:p>
        </p:txBody>
      </p:sp>
      <p:sp>
        <p:nvSpPr>
          <p:cNvPr id="3" name="Объект 2"/>
          <p:cNvSpPr>
            <a:spLocks noGrp="1"/>
          </p:cNvSpPr>
          <p:nvPr>
            <p:ph idx="1"/>
          </p:nvPr>
        </p:nvSpPr>
        <p:spPr/>
        <p:txBody>
          <a:bodyPr>
            <a:normAutofit fontScale="92500" lnSpcReduction="10000"/>
          </a:bodyPr>
          <a:lstStyle/>
          <a:p>
            <a:r>
              <a:rPr lang="ru-RU" b="1" dirty="0"/>
              <a:t>Цель:</a:t>
            </a:r>
            <a:endParaRPr lang="ru-RU" dirty="0"/>
          </a:p>
          <a:p>
            <a:pPr lvl="0"/>
            <a:r>
              <a:rPr lang="ru-RU" dirty="0"/>
              <a:t>выявление возможности устанавливать пространственно-временные и причинно-следственные связи по серии сюжетных картинок, устанавливать скрытый смысл событий;</a:t>
            </a:r>
          </a:p>
          <a:p>
            <a:pPr lvl="0"/>
            <a:r>
              <a:rPr lang="ru-RU" dirty="0"/>
              <a:t>оценка вербального воображения и уровня развития речи (качества фразы, состояния лексико-грамматического строя и звукопроизношения).</a:t>
            </a:r>
          </a:p>
          <a:p>
            <a:endParaRPr lang="ru-RU" dirty="0"/>
          </a:p>
        </p:txBody>
      </p:sp>
    </p:spTree>
    <p:extLst>
      <p:ext uri="{BB962C8B-B14F-4D97-AF65-F5344CB8AC3E}">
        <p14:creationId xmlns:p14="http://schemas.microsoft.com/office/powerpoint/2010/main" xmlns="" val="20762436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2413338"/>
            <a:ext cx="7056784" cy="3108543"/>
          </a:xfrm>
          <a:prstGeom prst="rect">
            <a:avLst/>
          </a:prstGeom>
        </p:spPr>
        <p:txBody>
          <a:bodyPr wrap="square">
            <a:spAutoFit/>
          </a:bodyPr>
          <a:lstStyle/>
          <a:p>
            <a:r>
              <a:rPr lang="ru-RU" sz="2800" b="1" dirty="0"/>
              <a:t>Инструкция:</a:t>
            </a:r>
            <a:endParaRPr lang="ru-RU" sz="2800" dirty="0"/>
          </a:p>
          <a:p>
            <a:r>
              <a:rPr lang="ru-RU" sz="2800" b="1" dirty="0"/>
              <a:t>«</a:t>
            </a:r>
            <a:r>
              <a:rPr lang="ru-RU" sz="2800" dirty="0"/>
              <a:t>На этих картинках изображены события одного рассказа.  Все картинки перепутались. Найди, с чего все началось, что было потом. Чем все закончилось. Когда разложишь картинки, составь рассказ</a:t>
            </a:r>
            <a:r>
              <a:rPr lang="ru-RU" sz="2800" b="1" dirty="0"/>
              <a:t>».</a:t>
            </a:r>
            <a:endParaRPr lang="ru-RU" sz="2800" dirty="0"/>
          </a:p>
        </p:txBody>
      </p:sp>
    </p:spTree>
    <p:extLst>
      <p:ext uri="{BB962C8B-B14F-4D97-AF65-F5344CB8AC3E}">
        <p14:creationId xmlns:p14="http://schemas.microsoft.com/office/powerpoint/2010/main" xmlns="" val="3986244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2420888"/>
            <a:ext cx="6768752" cy="3108543"/>
          </a:xfrm>
          <a:prstGeom prst="rect">
            <a:avLst/>
          </a:prstGeom>
        </p:spPr>
        <p:txBody>
          <a:bodyPr wrap="square">
            <a:spAutoFit/>
          </a:bodyPr>
          <a:lstStyle/>
          <a:p>
            <a:r>
              <a:rPr lang="ru-RU" sz="2800" b="1" dirty="0"/>
              <a:t>Стимульный материал: </a:t>
            </a:r>
            <a:r>
              <a:rPr lang="ru-RU" sz="2800" dirty="0"/>
              <a:t>несколько серий, состоящих из двух- трех картинок, каждая из которых отражает какое-либо событие несложного сюжета. Все серии содержат скрытый смысл. Возможно использование самостоятельно изготовленного стимульного материала.</a:t>
            </a:r>
          </a:p>
        </p:txBody>
      </p:sp>
    </p:spTree>
    <p:extLst>
      <p:ext uri="{BB962C8B-B14F-4D97-AF65-F5344CB8AC3E}">
        <p14:creationId xmlns:p14="http://schemas.microsoft.com/office/powerpoint/2010/main" xmlns="" val="3777671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2420888"/>
            <a:ext cx="7056784" cy="3046988"/>
          </a:xfrm>
          <a:prstGeom prst="rect">
            <a:avLst/>
          </a:prstGeom>
        </p:spPr>
        <p:txBody>
          <a:bodyPr wrap="square">
            <a:spAutoFit/>
          </a:bodyPr>
          <a:lstStyle/>
          <a:p>
            <a:r>
              <a:rPr lang="ru-RU" sz="3200" b="1" dirty="0"/>
              <a:t>Процедура проведения:</a:t>
            </a:r>
            <a:r>
              <a:rPr lang="ru-RU" sz="3200" dirty="0"/>
              <a:t> ребенку поочередно предъявляют серии картинок. Карточки раскладывают хаотично. Диагност предлагает ребенку выполнить задание согласно инструкции.</a:t>
            </a:r>
          </a:p>
        </p:txBody>
      </p:sp>
    </p:spTree>
    <p:extLst>
      <p:ext uri="{BB962C8B-B14F-4D97-AF65-F5344CB8AC3E}">
        <p14:creationId xmlns:p14="http://schemas.microsoft.com/office/powerpoint/2010/main" xmlns="" val="2283252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2276872"/>
            <a:ext cx="6840760" cy="3539430"/>
          </a:xfrm>
          <a:prstGeom prst="rect">
            <a:avLst/>
          </a:prstGeom>
        </p:spPr>
        <p:txBody>
          <a:bodyPr wrap="square">
            <a:spAutoFit/>
          </a:bodyPr>
          <a:lstStyle/>
          <a:p>
            <a:r>
              <a:rPr lang="ru-RU" dirty="0"/>
              <a:t> </a:t>
            </a:r>
            <a:r>
              <a:rPr lang="ru-RU" sz="2800" dirty="0"/>
              <a:t>По ходу выполнения задания оцениваются следующие </a:t>
            </a:r>
            <a:r>
              <a:rPr lang="ru-RU" sz="2800" b="1" dirty="0"/>
              <a:t>качественные показатели:</a:t>
            </a:r>
            <a:endParaRPr lang="ru-RU" sz="2800" dirty="0"/>
          </a:p>
          <a:p>
            <a:pPr lvl="0"/>
            <a:r>
              <a:rPr lang="ru-RU" sz="2800" dirty="0"/>
              <a:t>последовательность раскладывания;</a:t>
            </a:r>
          </a:p>
          <a:p>
            <a:pPr lvl="0"/>
            <a:r>
              <a:rPr lang="ru-RU" sz="2800" dirty="0"/>
              <a:t>способность самостоятельно составить рассказ;</a:t>
            </a:r>
          </a:p>
          <a:p>
            <a:pPr lvl="0"/>
            <a:r>
              <a:rPr lang="ru-RU" sz="2800" dirty="0"/>
              <a:t>качество рассказа;</a:t>
            </a:r>
          </a:p>
          <a:p>
            <a:pPr lvl="0"/>
            <a:r>
              <a:rPr lang="ru-RU" sz="2800" dirty="0"/>
              <a:t>последовательность рассказа.</a:t>
            </a:r>
          </a:p>
        </p:txBody>
      </p:sp>
    </p:spTree>
    <p:extLst>
      <p:ext uri="{BB962C8B-B14F-4D97-AF65-F5344CB8AC3E}">
        <p14:creationId xmlns:p14="http://schemas.microsoft.com/office/powerpoint/2010/main" xmlns="" val="331772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2"/>
          <p:cNvGraphicFramePr>
            <a:graphicFrameLocks noChangeAspect="1"/>
          </p:cNvGraphicFramePr>
          <p:nvPr/>
        </p:nvGraphicFramePr>
        <p:xfrm>
          <a:off x="1475656" y="0"/>
          <a:ext cx="6500862" cy="5972901"/>
        </p:xfrm>
        <a:graphic>
          <a:graphicData uri="http://schemas.openxmlformats.org/presentationml/2006/ole">
            <p:oleObj spid="_x0000_s72706" name="Диаграмма" r:id="rId4" imgW="5463603" imgH="4884502" progId="Excel.Chart.8">
              <p:embed/>
            </p:oleObj>
          </a:graphicData>
        </a:graphic>
      </p:graphicFrame>
      <p:sp>
        <p:nvSpPr>
          <p:cNvPr id="4" name="Прямоугольник 3"/>
          <p:cNvSpPr/>
          <p:nvPr/>
        </p:nvSpPr>
        <p:spPr>
          <a:xfrm>
            <a:off x="683568" y="5877272"/>
            <a:ext cx="8460432"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Проблема приспособления детей с ограниченными возможностями здоровья </a:t>
            </a:r>
            <a:endParaRPr lang="ru-RU" b="1" dirty="0" smtClean="0">
              <a:solidFill>
                <a:schemeClr val="tx2"/>
              </a:solidFill>
              <a:latin typeface="Times New Roman" pitchFamily="18" charset="0"/>
              <a:cs typeface="Times New Roman" pitchFamily="18" charset="0"/>
            </a:endParaRPr>
          </a:p>
          <a:p>
            <a:pPr algn="ctr"/>
            <a:r>
              <a:rPr lang="ru-RU" b="1" dirty="0" smtClean="0">
                <a:solidFill>
                  <a:schemeClr val="tx2"/>
                </a:solidFill>
                <a:latin typeface="Times New Roman" pitchFamily="18" charset="0"/>
                <a:cs typeface="Times New Roman" pitchFamily="18" charset="0"/>
              </a:rPr>
              <a:t>к </a:t>
            </a:r>
            <a:r>
              <a:rPr lang="ru-RU" b="1" dirty="0" smtClean="0">
                <a:solidFill>
                  <a:schemeClr val="tx2"/>
                </a:solidFill>
                <a:latin typeface="Times New Roman" pitchFamily="18" charset="0"/>
                <a:cs typeface="Times New Roman" pitchFamily="18" charset="0"/>
              </a:rPr>
              <a:t>жизни общества</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988840"/>
            <a:ext cx="6336704" cy="4154984"/>
          </a:xfrm>
          <a:prstGeom prst="rect">
            <a:avLst/>
          </a:prstGeom>
        </p:spPr>
        <p:txBody>
          <a:bodyPr wrap="square">
            <a:spAutoFit/>
          </a:bodyPr>
          <a:lstStyle/>
          <a:p>
            <a:r>
              <a:rPr lang="ru-RU" sz="2400" dirty="0"/>
              <a:t> При необходимости оказывают дозированную помощь в раскладывании картинок. В случае если ребенок разложил картинки неверно, не следует сразу же вносить исправления. Возможно, ребенок сможет самостоятельно заметить ошибку по ходу составления рассказа. Кроме того, при неправильном раскладе может получиться связный и по-своему логичный рассказ. Надо выслушать ребенка, а затем предложить помощь.</a:t>
            </a:r>
          </a:p>
        </p:txBody>
      </p:sp>
    </p:spTree>
    <p:extLst>
      <p:ext uri="{BB962C8B-B14F-4D97-AF65-F5344CB8AC3E}">
        <p14:creationId xmlns:p14="http://schemas.microsoft.com/office/powerpoint/2010/main" xmlns="" val="87127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помощи:</a:t>
            </a:r>
            <a:endParaRPr lang="ru-RU" dirty="0"/>
          </a:p>
        </p:txBody>
      </p:sp>
      <p:sp>
        <p:nvSpPr>
          <p:cNvPr id="3" name="Объект 2"/>
          <p:cNvSpPr>
            <a:spLocks noGrp="1"/>
          </p:cNvSpPr>
          <p:nvPr>
            <p:ph idx="1"/>
          </p:nvPr>
        </p:nvSpPr>
        <p:spPr/>
        <p:txBody>
          <a:bodyPr>
            <a:normAutofit/>
          </a:bodyPr>
          <a:lstStyle/>
          <a:p>
            <a:pPr lvl="0"/>
            <a:r>
              <a:rPr lang="ru-RU" sz="2800" b="1" dirty="0"/>
              <a:t>стимулирующая  помощь-</a:t>
            </a:r>
            <a:r>
              <a:rPr lang="ru-RU" sz="2800" dirty="0"/>
              <a:t> подбадривание, похвала («Постарайся сделать, у тебя получится» или «Правильно, молодец, стараешься, давай дальше»). </a:t>
            </a:r>
          </a:p>
          <a:p>
            <a:pPr lvl="0"/>
            <a:r>
              <a:rPr lang="ru-RU" sz="2800" b="1" dirty="0"/>
              <a:t>организующая помощь-</a:t>
            </a:r>
            <a:r>
              <a:rPr lang="ru-RU" sz="2800" dirty="0"/>
              <a:t>  организация внимания на каком-то моменте выполнения задания («Не торопись», «Посмотри внимательно»).</a:t>
            </a:r>
          </a:p>
          <a:p>
            <a:endParaRPr lang="ru-RU" dirty="0"/>
          </a:p>
        </p:txBody>
      </p:sp>
    </p:spTree>
    <p:extLst>
      <p:ext uri="{BB962C8B-B14F-4D97-AF65-F5344CB8AC3E}">
        <p14:creationId xmlns:p14="http://schemas.microsoft.com/office/powerpoint/2010/main" xmlns="" val="3529147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75656" y="1859340"/>
            <a:ext cx="6120680" cy="4154984"/>
          </a:xfrm>
          <a:prstGeom prst="rect">
            <a:avLst/>
          </a:prstGeom>
        </p:spPr>
        <p:txBody>
          <a:bodyPr wrap="square">
            <a:spAutoFit/>
          </a:bodyPr>
          <a:lstStyle/>
          <a:p>
            <a:pPr lvl="0"/>
            <a:r>
              <a:rPr lang="ru-RU" sz="2400" b="1" dirty="0"/>
              <a:t>разъясняющая помощь- </a:t>
            </a:r>
            <a:r>
              <a:rPr lang="ru-RU" sz="2400" dirty="0"/>
              <a:t> если ребенок начинает рассказ без раскладывания картинок. Диагност уточняет, что картинки необходимо сначала разложить по порядку и только затем составлять рассказ. Если ребенок неверно разложил картинки и составил связный рассказ,         диагност выслушивает его, а затем говорит: «Ты придумал интересный рассказ, но картинки надо     разложить по-другому, попробуй исправить».</a:t>
            </a:r>
          </a:p>
        </p:txBody>
      </p:sp>
    </p:spTree>
    <p:extLst>
      <p:ext uri="{BB962C8B-B14F-4D97-AF65-F5344CB8AC3E}">
        <p14:creationId xmlns:p14="http://schemas.microsoft.com/office/powerpoint/2010/main" xmlns="" val="3947082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859340"/>
            <a:ext cx="6552728" cy="3785652"/>
          </a:xfrm>
          <a:prstGeom prst="rect">
            <a:avLst/>
          </a:prstGeom>
        </p:spPr>
        <p:txBody>
          <a:bodyPr wrap="square">
            <a:spAutoFit/>
          </a:bodyPr>
          <a:lstStyle/>
          <a:p>
            <a:pPr lvl="0"/>
            <a:r>
              <a:rPr lang="ru-RU" sz="2400" b="1" dirty="0"/>
              <a:t>введение наглядности-</a:t>
            </a:r>
            <a:r>
              <a:rPr lang="ru-RU" sz="2400" dirty="0"/>
              <a:t> диагност выкладывает первую картинку и предлагает ребенку продолжить самостоятельно.</a:t>
            </a:r>
          </a:p>
          <a:p>
            <a:pPr lvl="0"/>
            <a:r>
              <a:rPr lang="ru-RU" sz="2400" b="1" dirty="0"/>
              <a:t>конкретная обучающая помощь-</a:t>
            </a:r>
            <a:r>
              <a:rPr lang="ru-RU" sz="2400" dirty="0"/>
              <a:t> диагност рассказывает весь сюжет, подчеркивая слова «раньше», «потом» и сопровождает свой рассказ последовательным выкладыванием картинок. Затем перемешивает картинки и просит ребенка выполнить задание самостоятельно.</a:t>
            </a:r>
          </a:p>
        </p:txBody>
      </p:sp>
    </p:spTree>
    <p:extLst>
      <p:ext uri="{BB962C8B-B14F-4D97-AF65-F5344CB8AC3E}">
        <p14:creationId xmlns:p14="http://schemas.microsoft.com/office/powerpoint/2010/main" xmlns="" val="17487510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xn--80aalqkn3a.xn--p1ai/published/publicdata/SADIKAMBASE/attachments/SC/products_pictures/274-3_enl.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4495" y="620688"/>
            <a:ext cx="7620000" cy="55816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757634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zazdoc.ru/tw_files2/urls_28/679/d-678836/7z-docs/6_html_m635a3ed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467008"/>
            <a:ext cx="5976664" cy="556861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22088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4.imgbb.ru/user/42/420059/062561aa70deba32e3c123bdeffa5e9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548680"/>
            <a:ext cx="6624736" cy="59046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309167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fs.nashaucheba.ru/tw_files2/urls_3/1632/d-1631782/1631782_html_m31983c47.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35420"/>
            <a:ext cx="7715250" cy="65339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78076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normAutofit/>
          </a:bodyPr>
          <a:lstStyle/>
          <a:p>
            <a:pPr marL="0" indent="0" algn="ctr">
              <a:buNone/>
            </a:pPr>
            <a:r>
              <a:rPr lang="ru-RU" sz="8000" dirty="0" smtClean="0">
                <a:solidFill>
                  <a:srgbClr val="FF0000"/>
                </a:solidFill>
              </a:rPr>
              <a:t>СПАСИБО ЗА ВНИМАНИЕ</a:t>
            </a:r>
            <a:endParaRPr lang="ru-RU" sz="8000" dirty="0">
              <a:solidFill>
                <a:srgbClr val="FF0000"/>
              </a:solidFill>
            </a:endParaRPr>
          </a:p>
        </p:txBody>
      </p:sp>
    </p:spTree>
    <p:extLst>
      <p:ext uri="{BB962C8B-B14F-4D97-AF65-F5344CB8AC3E}">
        <p14:creationId xmlns:p14="http://schemas.microsoft.com/office/powerpoint/2010/main" xmlns="" val="1452084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4755" name="Диаграмма 9"/>
          <p:cNvGraphicFramePr>
            <a:graphicFrameLocks/>
          </p:cNvGraphicFramePr>
          <p:nvPr/>
        </p:nvGraphicFramePr>
        <p:xfrm>
          <a:off x="539552" y="476672"/>
          <a:ext cx="7704856" cy="5112568"/>
        </p:xfrm>
        <a:graphic>
          <a:graphicData uri="http://schemas.openxmlformats.org/presentationml/2006/ole">
            <p:oleObj spid="_x0000_s74755" name="Диаграмма" r:id="rId3" imgW="5334462" imgH="3005588" progId="Excel.Chart.8">
              <p:embed/>
            </p:oleObj>
          </a:graphicData>
        </a:graphic>
      </p:graphicFrame>
      <p:sp>
        <p:nvSpPr>
          <p:cNvPr id="74757" name="Rectangle 5"/>
          <p:cNvSpPr>
            <a:spLocks noChangeArrowheads="1"/>
          </p:cNvSpPr>
          <p:nvPr/>
        </p:nvSpPr>
        <p:spPr bwMode="auto">
          <a:xfrm>
            <a:off x="0" y="34591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683568" y="5805264"/>
            <a:ext cx="8064896"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Возможное обучение детей </a:t>
            </a:r>
            <a:r>
              <a:rPr lang="ru-RU" b="1" dirty="0" smtClean="0">
                <a:solidFill>
                  <a:schemeClr val="tx2"/>
                </a:solidFill>
                <a:latin typeface="Times New Roman" pitchFamily="18" charset="0"/>
                <a:cs typeface="Times New Roman" pitchFamily="18" charset="0"/>
              </a:rPr>
              <a:t>с</a:t>
            </a:r>
          </a:p>
          <a:p>
            <a:pPr algn="ctr"/>
            <a:r>
              <a:rPr lang="ru-RU" b="1" dirty="0" smtClean="0">
                <a:solidFill>
                  <a:schemeClr val="tx2"/>
                </a:solidFill>
                <a:latin typeface="Times New Roman" pitchFamily="18" charset="0"/>
                <a:cs typeface="Times New Roman" pitchFamily="18" charset="0"/>
              </a:rPr>
              <a:t> </a:t>
            </a:r>
            <a:r>
              <a:rPr lang="ru-RU" b="1" dirty="0" smtClean="0">
                <a:solidFill>
                  <a:schemeClr val="tx2"/>
                </a:solidFill>
                <a:latin typeface="Times New Roman" pitchFamily="18" charset="0"/>
                <a:cs typeface="Times New Roman" pitchFamily="18" charset="0"/>
              </a:rPr>
              <a:t>ограниченными возможностями   </a:t>
            </a:r>
            <a:r>
              <a:rPr lang="ru-RU" b="1" dirty="0" smtClean="0">
                <a:solidFill>
                  <a:schemeClr val="tx2"/>
                </a:solidFill>
                <a:latin typeface="Times New Roman" pitchFamily="18" charset="0"/>
                <a:cs typeface="Times New Roman" pitchFamily="18" charset="0"/>
              </a:rPr>
              <a:t>здоровья </a:t>
            </a:r>
            <a:r>
              <a:rPr lang="ru-RU" b="1" dirty="0" smtClean="0">
                <a:solidFill>
                  <a:schemeClr val="tx2"/>
                </a:solidFill>
                <a:latin typeface="Times New Roman" pitchFamily="18" charset="0"/>
                <a:cs typeface="Times New Roman" pitchFamily="18" charset="0"/>
              </a:rPr>
              <a:t>в дошкольном учреждении</a:t>
            </a:r>
            <a:endParaRPr lang="ru-RU" b="1" dirty="0">
              <a:solidFill>
                <a:schemeClr val="tx2"/>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3" descr="F:\DSC_0077.JPG"/>
          <p:cNvPicPr>
            <a:picLocks noChangeAspect="1" noChangeArrowheads="1"/>
          </p:cNvPicPr>
          <p:nvPr/>
        </p:nvPicPr>
        <p:blipFill>
          <a:blip r:embed="rId2" cstate="print"/>
          <a:srcRect r="5587"/>
          <a:stretch>
            <a:fillRect/>
          </a:stretch>
        </p:blipFill>
        <p:spPr bwMode="auto">
          <a:xfrm>
            <a:off x="395536" y="1124744"/>
            <a:ext cx="8352928" cy="497653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7825" name="Диаграмма 11"/>
          <p:cNvGraphicFramePr>
            <a:graphicFrameLocks/>
          </p:cNvGraphicFramePr>
          <p:nvPr/>
        </p:nvGraphicFramePr>
        <p:xfrm>
          <a:off x="899592" y="260648"/>
          <a:ext cx="6984776" cy="5616624"/>
        </p:xfrm>
        <a:graphic>
          <a:graphicData uri="http://schemas.openxmlformats.org/presentationml/2006/ole">
            <p:oleObj spid="_x0000_s77825" name="Диаграмма" r:id="rId3" imgW="5267401" imgH="4395597" progId="Excel.Chart.8">
              <p:embed/>
            </p:oleObj>
          </a:graphicData>
        </a:graphic>
      </p:graphicFrame>
      <p:sp>
        <p:nvSpPr>
          <p:cNvPr id="77827" name="Rectangle 3"/>
          <p:cNvSpPr>
            <a:spLocks noChangeArrowheads="1"/>
          </p:cNvSpPr>
          <p:nvPr/>
        </p:nvSpPr>
        <p:spPr bwMode="auto">
          <a:xfrm>
            <a:off x="0" y="4854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971600" y="5949280"/>
            <a:ext cx="7092280" cy="646331"/>
          </a:xfrm>
          <a:prstGeom prst="rect">
            <a:avLst/>
          </a:prstGeom>
        </p:spPr>
        <p:txBody>
          <a:bodyPr wrap="square">
            <a:spAutoFit/>
          </a:bodyPr>
          <a:lstStyle/>
          <a:p>
            <a:pPr algn="ctr"/>
            <a:r>
              <a:rPr lang="ru-RU" b="1" dirty="0" smtClean="0">
                <a:solidFill>
                  <a:schemeClr val="tx2"/>
                </a:solidFill>
                <a:latin typeface="Times New Roman" pitchFamily="18" charset="0"/>
                <a:cs typeface="Times New Roman" pitchFamily="18" charset="0"/>
              </a:rPr>
              <a:t>Положительные моменты для здоровых детей в процессе         совместного обучения, воспитания</a:t>
            </a:r>
            <a:endParaRPr lang="ru-RU" dirty="0">
              <a:solidFill>
                <a:schemeClr val="tx2"/>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F:\IMG-20161206-WA0008.jpg"/>
          <p:cNvPicPr>
            <a:picLocks noChangeAspect="1" noChangeArrowheads="1"/>
          </p:cNvPicPr>
          <p:nvPr/>
        </p:nvPicPr>
        <p:blipFill>
          <a:blip r:embed="rId2" cstate="print"/>
          <a:srcRect/>
          <a:stretch>
            <a:fillRect/>
          </a:stretch>
        </p:blipFill>
        <p:spPr bwMode="auto">
          <a:xfrm>
            <a:off x="508000" y="381000"/>
            <a:ext cx="8128000" cy="6096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450</TotalTime>
  <Words>1038</Words>
  <Application>Microsoft Office PowerPoint</Application>
  <PresentationFormat>Экран (4:3)</PresentationFormat>
  <Paragraphs>84</Paragraphs>
  <Slides>58</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58</vt:i4>
      </vt:variant>
    </vt:vector>
  </HeadingPairs>
  <TitlesOfParts>
    <vt:vector size="60" baseType="lpstr">
      <vt:lpstr>Тема Office</vt:lpstr>
      <vt:lpstr>Диаграмма Microsoft Office Excel</vt:lpstr>
      <vt:lpstr>ОРГАНИЗАЦИЯ СПЕЦИАЛЬНЫХ ОБРАЗОВАТЕЛЬНЫХ УСЛОВИЙ ДЛЯ ДЕТЕЙ С ОГРАНИЧЕННЫМИ ВОЗМОЖНОСТЯМИ  ЗДОРОВЬЯ В  ДОШКОЛЬНЫХ УЧРЕЖДЕНИЯХ </vt:lpstr>
      <vt:lpstr>Слайд 2</vt:lpstr>
      <vt:lpstr>Детский сад комбинированного вида №12  г. Лениногорск                                     </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Благодарю за внимание!</vt:lpstr>
      <vt:lpstr>Диагностический комплекс для психологического изучения детей старшего дошкольного возраста.</vt:lpstr>
      <vt:lpstr>«Разрезные картинки»</vt:lpstr>
      <vt:lpstr>Слайд 34</vt:lpstr>
      <vt:lpstr>Слайд 35</vt:lpstr>
      <vt:lpstr>Слайд 36</vt:lpstr>
      <vt:lpstr>Слайд 37</vt:lpstr>
      <vt:lpstr>Виды помощи:</vt:lpstr>
      <vt:lpstr>Слайд 39</vt:lpstr>
      <vt:lpstr>Слайд 40</vt:lpstr>
      <vt:lpstr>Слайд 41</vt:lpstr>
      <vt:lpstr>Слайд 42</vt:lpstr>
      <vt:lpstr>Слайд 43</vt:lpstr>
      <vt:lpstr>Слайд 44</vt:lpstr>
      <vt:lpstr>«Последовательные картинки»</vt:lpstr>
      <vt:lpstr>Слайд 46</vt:lpstr>
      <vt:lpstr>Слайд 47</vt:lpstr>
      <vt:lpstr>Слайд 48</vt:lpstr>
      <vt:lpstr>Слайд 49</vt:lpstr>
      <vt:lpstr>Слайд 50</vt:lpstr>
      <vt:lpstr>Виды помощи:</vt:lpstr>
      <vt:lpstr>Слайд 52</vt:lpstr>
      <vt:lpstr>Слайд 53</vt:lpstr>
      <vt:lpstr>Слайд 54</vt:lpstr>
      <vt:lpstr>Слайд 55</vt:lpstr>
      <vt:lpstr>Слайд 56</vt:lpstr>
      <vt:lpstr>Слайд 57</vt:lpstr>
      <vt:lpstr>Слайд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ДИМА</dc:creator>
  <cp:lastModifiedBy>Елена</cp:lastModifiedBy>
  <cp:revision>62</cp:revision>
  <dcterms:created xsi:type="dcterms:W3CDTF">2016-05-20T16:44:39Z</dcterms:created>
  <dcterms:modified xsi:type="dcterms:W3CDTF">2016-12-11T10:47:27Z</dcterms:modified>
</cp:coreProperties>
</file>